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1" r:id="rId4"/>
    <p:sldId id="262" r:id="rId5"/>
    <p:sldId id="263" r:id="rId6"/>
    <p:sldId id="264" r:id="rId7"/>
    <p:sldId id="268" r:id="rId8"/>
    <p:sldId id="257" r:id="rId9"/>
    <p:sldId id="258" r:id="rId10"/>
    <p:sldId id="265" r:id="rId11"/>
    <p:sldId id="266" r:id="rId12"/>
    <p:sldId id="267" r:id="rId13"/>
    <p:sldId id="269" r:id="rId14"/>
    <p:sldId id="270" r:id="rId15"/>
    <p:sldId id="271" r:id="rId16"/>
    <p:sldId id="272" r:id="rId17"/>
    <p:sldId id="273" r:id="rId18"/>
    <p:sldId id="274"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61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AEFEE73-F552-4E7D-BFE6-45D63D364D90}" type="datetimeFigureOut">
              <a:rPr lang="ru-RU" smtClean="0"/>
              <a:pPr/>
              <a:t>19.10.2016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1BB0A7-0940-4007-AAFD-81747484D3D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EFEE73-F552-4E7D-BFE6-45D63D364D90}" type="datetimeFigureOut">
              <a:rPr lang="ru-RU" smtClean="0"/>
              <a:pPr/>
              <a:t>19.10.2016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BB0A7-0940-4007-AAFD-81747484D3D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www.cyberpapa.ru/"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gogul.tv/"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eb-landia.ru/"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melniza.net/" TargetMode="External"/><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tirnet.ru/"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hoer.net/blog/moshenniki-stali-tratit-dengi-chashhe/" TargetMode="External"/><Relationship Id="rId2" Type="http://schemas.openxmlformats.org/officeDocument/2006/relationships/hyperlink" Target="https://whoer.net/blog/article/kak-my-schitaem-rejting-anonimnosti/"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kaspersky.ru/kaspersky_internet_security"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icensor.ru/"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rejector.ru/"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артинки по запросу настройка безопасность социальных сетей"/>
          <p:cNvPicPr>
            <a:picLocks noChangeAspect="1" noChangeArrowheads="1"/>
          </p:cNvPicPr>
          <p:nvPr/>
        </p:nvPicPr>
        <p:blipFill>
          <a:blip r:embed="rId2"/>
          <a:srcRect/>
          <a:stretch>
            <a:fillRect/>
          </a:stretch>
        </p:blipFill>
        <p:spPr bwMode="auto">
          <a:xfrm>
            <a:off x="0" y="1643050"/>
            <a:ext cx="9126163" cy="5214950"/>
          </a:xfrm>
          <a:prstGeom prst="rect">
            <a:avLst/>
          </a:prstGeom>
          <a:noFill/>
        </p:spPr>
      </p:pic>
      <p:sp>
        <p:nvSpPr>
          <p:cNvPr id="2" name="Заголовок 1"/>
          <p:cNvSpPr>
            <a:spLocks noGrp="1"/>
          </p:cNvSpPr>
          <p:nvPr>
            <p:ph type="ctrTitle"/>
          </p:nvPr>
        </p:nvSpPr>
        <p:spPr>
          <a:xfrm>
            <a:off x="714348" y="214290"/>
            <a:ext cx="7772400" cy="1470025"/>
          </a:xfrm>
        </p:spPr>
        <p:txBody>
          <a:bodyPr>
            <a:normAutofit fontScale="90000"/>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Родительский </a:t>
            </a:r>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контроль</a:t>
            </a:r>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в сети Интернет</a:t>
            </a:r>
            <a:r>
              <a:rPr lang="ru-RU" dirty="0"/>
              <a:t/>
            </a:r>
            <a:br>
              <a:rPr lang="ru-RU" dirty="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2071670" y="0"/>
            <a:ext cx="5176610" cy="830997"/>
          </a:xfrm>
          <a:prstGeom prst="rect">
            <a:avLst/>
          </a:prstGeom>
          <a:solidFill>
            <a:srgbClr val="E6ECF4"/>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426EC0"/>
                </a:solidFill>
                <a:effectLst/>
                <a:ea typeface="Calibri" pitchFamily="34" charset="0"/>
                <a:cs typeface="Tahoma" pitchFamily="34" charset="0"/>
                <a:hlinkClick r:id="rId2"/>
              </a:rPr>
              <a:t>Детский интернет фильтр </a:t>
            </a:r>
            <a:r>
              <a:rPr kumimoji="0" lang="ru-RU" sz="2400" b="1" i="0" u="none" strike="noStrike" cap="none" normalizeH="0" baseline="0" dirty="0" err="1" smtClean="0">
                <a:ln>
                  <a:noFill/>
                </a:ln>
                <a:solidFill>
                  <a:srgbClr val="426EC0"/>
                </a:solidFill>
                <a:effectLst/>
                <a:ea typeface="Calibri" pitchFamily="34" charset="0"/>
                <a:cs typeface="Tahoma" pitchFamily="34" charset="0"/>
                <a:hlinkClick r:id="rId2"/>
              </a:rPr>
              <a:t>КиберПапа</a:t>
            </a:r>
            <a:endParaRPr kumimoji="0" lang="ru-RU" sz="2400" b="0" i="0" u="none" strike="noStrike" cap="none" normalizeH="0" baseline="0" dirty="0" smtClean="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cs typeface="Arial" pitchFamily="34" charset="0"/>
            </a:endParaRPr>
          </a:p>
        </p:txBody>
      </p:sp>
      <p:pic>
        <p:nvPicPr>
          <p:cNvPr id="22529" name="Рисунок 2" descr="http://rusprogram.3dn.ru/_ld/14/1476.gif"/>
          <p:cNvPicPr>
            <a:picLocks noChangeAspect="1" noChangeArrowheads="1"/>
          </p:cNvPicPr>
          <p:nvPr/>
        </p:nvPicPr>
        <p:blipFill>
          <a:blip r:embed="rId3"/>
          <a:srcRect/>
          <a:stretch>
            <a:fillRect/>
          </a:stretch>
        </p:blipFill>
        <p:spPr bwMode="auto">
          <a:xfrm>
            <a:off x="1071538" y="857231"/>
            <a:ext cx="6357982" cy="3814789"/>
          </a:xfrm>
          <a:prstGeom prst="rect">
            <a:avLst/>
          </a:prstGeom>
          <a:noFill/>
        </p:spPr>
      </p:pic>
      <p:sp>
        <p:nvSpPr>
          <p:cNvPr id="22531" name="Rectangle 3"/>
          <p:cNvSpPr>
            <a:spLocks noChangeArrowheads="1"/>
          </p:cNvSpPr>
          <p:nvPr/>
        </p:nvSpPr>
        <p:spPr bwMode="auto">
          <a:xfrm>
            <a:off x="0" y="4643446"/>
            <a:ext cx="8929718" cy="1815882"/>
          </a:xfrm>
          <a:prstGeom prst="rect">
            <a:avLst/>
          </a:prstGeom>
          <a:solidFill>
            <a:srgbClr val="E6ECF4"/>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ea typeface="Calibri" pitchFamily="34" charset="0"/>
                <a:cs typeface="Tahoma" pitchFamily="34" charset="0"/>
              </a:rPr>
              <a:t> </a:t>
            </a:r>
            <a:endParaRPr kumimoji="0" lang="ru-RU" sz="16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ea typeface="Calibri" pitchFamily="34" charset="0"/>
                <a:cs typeface="Tahoma" pitchFamily="34" charset="0"/>
              </a:rPr>
              <a:t>Программа работает по принципу «белого списка» и чрезвычайно проста в использовании. После инсталляции программы и включения фильтра, ребенок может переходить только по страницам проверенных детских сайтов (блокируются также все статические и динамические объекты </a:t>
            </a:r>
            <a:r>
              <a:rPr kumimoji="0" lang="ru-RU" sz="1600" b="0" i="0" u="none" strike="noStrike" cap="none" normalizeH="0" baseline="0" dirty="0" err="1" smtClean="0">
                <a:ln>
                  <a:noFill/>
                </a:ln>
                <a:solidFill>
                  <a:srgbClr val="000000"/>
                </a:solidFill>
                <a:effectLst/>
                <a:ea typeface="Calibri" pitchFamily="34" charset="0"/>
                <a:cs typeface="Tahoma" pitchFamily="34" charset="0"/>
              </a:rPr>
              <a:t>веб-страниц</a:t>
            </a:r>
            <a:r>
              <a:rPr kumimoji="0" lang="ru-RU" sz="1600" b="0" i="0" u="none" strike="noStrike" cap="none" normalizeH="0" baseline="0" dirty="0" smtClean="0">
                <a:ln>
                  <a:noFill/>
                </a:ln>
                <a:solidFill>
                  <a:srgbClr val="000000"/>
                </a:solidFill>
                <a:effectLst/>
                <a:ea typeface="Calibri" pitchFamily="34" charset="0"/>
                <a:cs typeface="Tahoma" pitchFamily="34" charset="0"/>
              </a:rPr>
              <a:t>, не принадлежащие к списку проверенных детских ресурсов). Отключить фильтр могут только родители, используя известный им пароль от программы.</a:t>
            </a:r>
            <a:endParaRPr kumimoji="0" lang="ru-RU" sz="1600" b="1" i="0" u="none" strike="noStrike" cap="none" normalizeH="0" baseline="0" dirty="0" smtClean="0">
              <a:ln>
                <a:noFill/>
              </a:ln>
              <a:solidFill>
                <a:srgbClr val="00FF00"/>
              </a:solidFill>
              <a:effectLst/>
              <a:ea typeface="Calibri"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FF00"/>
                </a:solidFill>
                <a:effectLst/>
                <a:ea typeface="Calibri" pitchFamily="34" charset="0"/>
                <a:cs typeface="Tahoma" pitchFamily="34" charset="0"/>
              </a:rPr>
              <a:t>Бесплатный браузер</a:t>
            </a:r>
            <a:r>
              <a:rPr kumimoji="0" lang="ru-RU" sz="1600" b="0" i="0" u="none" strike="noStrike" cap="none" normalizeH="0" baseline="0" dirty="0" smtClean="0">
                <a:ln>
                  <a:noFill/>
                </a:ln>
                <a:solidFill>
                  <a:schemeClr val="tx1"/>
                </a:solidFill>
                <a:effectLst/>
                <a:cs typeface="Arial" pitchFamily="34"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2714612" y="0"/>
            <a:ext cx="3327449" cy="830997"/>
          </a:xfrm>
          <a:prstGeom prst="rect">
            <a:avLst/>
          </a:prstGeom>
          <a:solidFill>
            <a:srgbClr val="E6ECF4"/>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426EC0"/>
                </a:solidFill>
                <a:effectLst/>
                <a:ea typeface="Calibri" pitchFamily="34" charset="0"/>
                <a:cs typeface="Tahoma" pitchFamily="34" charset="0"/>
                <a:hlinkClick r:id="rId2"/>
              </a:rPr>
              <a:t>Детский браузер </a:t>
            </a:r>
            <a:r>
              <a:rPr kumimoji="0" lang="ru-RU" sz="2400" b="1" i="0" u="none" strike="noStrike" cap="none" normalizeH="0" baseline="0" dirty="0" err="1" smtClean="0">
                <a:ln>
                  <a:noFill/>
                </a:ln>
                <a:solidFill>
                  <a:srgbClr val="426EC0"/>
                </a:solidFill>
                <a:effectLst/>
                <a:ea typeface="Calibri" pitchFamily="34" charset="0"/>
                <a:cs typeface="Tahoma" pitchFamily="34" charset="0"/>
                <a:hlinkClick r:id="rId2"/>
              </a:rPr>
              <a:t>Гогуль</a:t>
            </a:r>
            <a:endParaRPr kumimoji="0" lang="ru-RU" sz="2400" b="0" i="0" u="none" strike="noStrike" cap="none" normalizeH="0" baseline="0" dirty="0" smtClean="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cs typeface="Arial" pitchFamily="34" charset="0"/>
            </a:endParaRPr>
          </a:p>
        </p:txBody>
      </p:sp>
      <p:pic>
        <p:nvPicPr>
          <p:cNvPr id="23553" name="Рисунок 5" descr="http://gogul.tv/img/screens/screenshots-gogul.png"/>
          <p:cNvPicPr>
            <a:picLocks noChangeAspect="1" noChangeArrowheads="1"/>
          </p:cNvPicPr>
          <p:nvPr/>
        </p:nvPicPr>
        <p:blipFill>
          <a:blip r:embed="rId3"/>
          <a:srcRect/>
          <a:stretch>
            <a:fillRect/>
          </a:stretch>
        </p:blipFill>
        <p:spPr bwMode="auto">
          <a:xfrm>
            <a:off x="0" y="457200"/>
            <a:ext cx="8220075" cy="3467100"/>
          </a:xfrm>
          <a:prstGeom prst="rect">
            <a:avLst/>
          </a:prstGeom>
          <a:noFill/>
        </p:spPr>
      </p:pic>
      <p:sp>
        <p:nvSpPr>
          <p:cNvPr id="23555" name="Rectangle 3"/>
          <p:cNvSpPr>
            <a:spLocks noChangeArrowheads="1"/>
          </p:cNvSpPr>
          <p:nvPr/>
        </p:nvSpPr>
        <p:spPr bwMode="auto">
          <a:xfrm>
            <a:off x="0" y="3929066"/>
            <a:ext cx="8858280" cy="2677656"/>
          </a:xfrm>
          <a:prstGeom prst="rect">
            <a:avLst/>
          </a:prstGeom>
          <a:solidFill>
            <a:srgbClr val="E6ECF4"/>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ea typeface="Calibri" pitchFamily="34" charset="0"/>
                <a:cs typeface="Tahoma" pitchFamily="34" charset="0"/>
              </a:rPr>
              <a:t> </a:t>
            </a:r>
            <a:endParaRPr kumimoji="0" lang="ru-RU"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ea typeface="Calibri" pitchFamily="34" charset="0"/>
                <a:cs typeface="Tahoma" pitchFamily="34" charset="0"/>
              </a:rPr>
              <a:t>Безопасность ребёнка в Интернете обеспечивается за счёт наличия собственного каталога детских сайтов, проверенных педагогами и психологами и рекомендованных к просмотру.</a:t>
            </a:r>
            <a:endParaRPr kumimoji="0" lang="ru-RU"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rgbClr val="000000"/>
                </a:solidFill>
                <a:effectLst/>
                <a:ea typeface="Calibri" pitchFamily="34" charset="0"/>
                <a:cs typeface="Tahoma" pitchFamily="34" charset="0"/>
              </a:rPr>
              <a:t>Гогуль</a:t>
            </a:r>
            <a:r>
              <a:rPr kumimoji="0" lang="ru-RU" sz="1400" b="0" i="0" u="none" strike="noStrike" cap="none" normalizeH="0" baseline="0" dirty="0" smtClean="0">
                <a:ln>
                  <a:noFill/>
                </a:ln>
                <a:solidFill>
                  <a:srgbClr val="000000"/>
                </a:solidFill>
                <a:effectLst/>
                <a:ea typeface="Calibri" pitchFamily="34" charset="0"/>
                <a:cs typeface="Tahoma" pitchFamily="34" charset="0"/>
              </a:rPr>
              <a:t> ведёт статистику посещённых сайтов для контроля родителями, а также может ограничивать время пребывания ребёнка в интернете.</a:t>
            </a:r>
            <a:endParaRPr kumimoji="0" lang="ru-RU"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ea typeface="Calibri" pitchFamily="34" charset="0"/>
                <a:cs typeface="Tahoma" pitchFamily="34" charset="0"/>
              </a:rPr>
              <a:t>Детский браузер </a:t>
            </a:r>
            <a:r>
              <a:rPr kumimoji="0" lang="ru-RU" sz="1400" b="0" i="0" u="none" strike="noStrike" cap="none" normalizeH="0" baseline="0" dirty="0" err="1" smtClean="0">
                <a:ln>
                  <a:noFill/>
                </a:ln>
                <a:solidFill>
                  <a:srgbClr val="000000"/>
                </a:solidFill>
                <a:effectLst/>
                <a:ea typeface="Calibri" pitchFamily="34" charset="0"/>
                <a:cs typeface="Tahoma" pitchFamily="34" charset="0"/>
              </a:rPr>
              <a:t>Гогуль</a:t>
            </a:r>
            <a:r>
              <a:rPr kumimoji="0" lang="ru-RU" sz="1400" b="0" i="0" u="none" strike="noStrike" cap="none" normalizeH="0" baseline="0" dirty="0" smtClean="0">
                <a:ln>
                  <a:noFill/>
                </a:ln>
                <a:solidFill>
                  <a:srgbClr val="000000"/>
                </a:solidFill>
                <a:effectLst/>
                <a:ea typeface="Calibri" pitchFamily="34" charset="0"/>
                <a:cs typeface="Tahoma" pitchFamily="34" charset="0"/>
              </a:rPr>
              <a:t> позволяет составить расписание доступа, то есть программирование ограничения продолжительности использования ребёнком Интернета по дням недели. Также родители могут получить детальный отчёт о том, какие сайты посещали их дети, и добавить или удалить сайты из перечня доступных к просмотру.</a:t>
            </a:r>
            <a:endParaRPr kumimoji="0" lang="ru-RU"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ea typeface="Calibri" pitchFamily="34" charset="0"/>
                <a:cs typeface="Tahoma" pitchFamily="34" charset="0"/>
              </a:rPr>
              <a:t>Отбором ресурсов, фото- и видеоматериалов, допущенных в </a:t>
            </a:r>
            <a:r>
              <a:rPr kumimoji="0" lang="ru-RU" sz="1400" b="0" i="0" u="none" strike="noStrike" cap="none" normalizeH="0" baseline="0" dirty="0" err="1" smtClean="0">
                <a:ln>
                  <a:noFill/>
                </a:ln>
                <a:solidFill>
                  <a:srgbClr val="000000"/>
                </a:solidFill>
                <a:effectLst/>
                <a:ea typeface="Calibri" pitchFamily="34" charset="0"/>
                <a:cs typeface="Tahoma" pitchFamily="34" charset="0"/>
              </a:rPr>
              <a:t>Гогуль</a:t>
            </a:r>
            <a:r>
              <a:rPr kumimoji="0" lang="ru-RU" sz="1400" b="0" i="0" u="none" strike="noStrike" cap="none" normalizeH="0" baseline="0" dirty="0" smtClean="0">
                <a:ln>
                  <a:noFill/>
                </a:ln>
                <a:solidFill>
                  <a:srgbClr val="000000"/>
                </a:solidFill>
                <a:effectLst/>
                <a:ea typeface="Calibri" pitchFamily="34" charset="0"/>
                <a:cs typeface="Tahoma" pitchFamily="34" charset="0"/>
              </a:rPr>
              <a:t>, занимается специально созданная команда, состоящая из родителей, профессиональных детских психологов и педагогов из различных регионов России.</a:t>
            </a:r>
            <a:endParaRPr kumimoji="0" lang="ru-RU"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FF00"/>
                </a:solidFill>
                <a:effectLst/>
                <a:ea typeface="Calibri" pitchFamily="34" charset="0"/>
                <a:cs typeface="Tahoma" pitchFamily="34" charset="0"/>
              </a:rPr>
              <a:t>Бесплатный браузер</a:t>
            </a:r>
            <a:endParaRPr kumimoji="0" lang="ru-RU" sz="14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71414"/>
            <a:ext cx="9144000" cy="2954655"/>
          </a:xfrm>
          <a:prstGeom prst="rect">
            <a:avLst/>
          </a:prstGeom>
        </p:spPr>
        <p:txBody>
          <a:bodyPr wrap="square">
            <a:spAutoFit/>
          </a:bodyPr>
          <a:lstStyle/>
          <a:p>
            <a:pPr algn="ctr"/>
            <a:r>
              <a:rPr lang="ru-RU" sz="2400" b="1" dirty="0" err="1" smtClean="0"/>
              <a:t>ВебЛандия</a:t>
            </a:r>
            <a:r>
              <a:rPr lang="ru-RU" sz="2400" b="1" dirty="0" smtClean="0"/>
              <a:t>  -  лучшие сайты для детей </a:t>
            </a:r>
            <a:r>
              <a:rPr lang="ru-RU" b="1" dirty="0" smtClean="0"/>
              <a:t>- </a:t>
            </a:r>
            <a:r>
              <a:rPr lang="ru-RU" b="1" dirty="0" smtClean="0">
                <a:hlinkClick r:id="rId2"/>
              </a:rPr>
              <a:t>http://web-landia.ru/</a:t>
            </a:r>
            <a:r>
              <a:rPr lang="ru-RU" dirty="0" smtClean="0"/>
              <a:t>         </a:t>
            </a:r>
          </a:p>
          <a:p>
            <a:pPr algn="just"/>
            <a:r>
              <a:rPr lang="ru-RU" dirty="0" smtClean="0"/>
              <a:t>В  2012 году сотрудниками Российской государственной детской библиотеки создан ресурс  «</a:t>
            </a:r>
            <a:r>
              <a:rPr lang="ru-RU" dirty="0" err="1" smtClean="0"/>
              <a:t>ВебЛандия</a:t>
            </a:r>
            <a:r>
              <a:rPr lang="ru-RU" dirty="0" smtClean="0"/>
              <a:t> - лучшие сайты для детей». В результате каждая библиотека получила возможность разместить на своем сайте большой каталог детских (или подходящих детям) ресурсов, собранных совместными усилиями библиотекарей детских библиотек России.  Критерии отбора сайтов для «</a:t>
            </a:r>
            <a:r>
              <a:rPr lang="ru-RU" dirty="0" err="1" smtClean="0"/>
              <a:t>ВебЛандии</a:t>
            </a:r>
            <a:r>
              <a:rPr lang="ru-RU" dirty="0" smtClean="0"/>
              <a:t>» продуманы и сформулированы на основании опыта составления так называемых «белых списков» и согласно требованиям к безопасности информационной продукции (Федеральный Закон № 436) для детей и подростков. Но главный критерий отбора – наличие интересного, содержательного, написанного хорошим литературным языком </a:t>
            </a:r>
            <a:r>
              <a:rPr lang="ru-RU" dirty="0" err="1" smtClean="0"/>
              <a:t>контента</a:t>
            </a:r>
            <a:r>
              <a:rPr lang="ru-RU" dirty="0" smtClean="0"/>
              <a:t>.</a:t>
            </a:r>
            <a:endParaRPr lang="ru-RU" dirty="0"/>
          </a:p>
        </p:txBody>
      </p:sp>
      <p:pic>
        <p:nvPicPr>
          <p:cNvPr id="24578" name="Picture 2"/>
          <p:cNvPicPr>
            <a:picLocks noChangeAspect="1" noChangeArrowheads="1"/>
          </p:cNvPicPr>
          <p:nvPr/>
        </p:nvPicPr>
        <p:blipFill>
          <a:blip r:embed="rId3"/>
          <a:srcRect l="8056" t="4883" r="6250" b="13086"/>
          <a:stretch>
            <a:fillRect/>
          </a:stretch>
        </p:blipFill>
        <p:spPr bwMode="auto">
          <a:xfrm>
            <a:off x="1643042" y="3000372"/>
            <a:ext cx="5373104" cy="3857628"/>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l="2197" t="3906" r="4052" b="6250"/>
          <a:stretch>
            <a:fillRect/>
          </a:stretch>
        </p:blipFill>
        <p:spPr bwMode="auto">
          <a:xfrm>
            <a:off x="1071538" y="1569375"/>
            <a:ext cx="7358114" cy="5288625"/>
          </a:xfrm>
          <a:prstGeom prst="rect">
            <a:avLst/>
          </a:prstGeom>
          <a:noFill/>
          <a:ln w="9525">
            <a:noFill/>
            <a:miter lim="800000"/>
            <a:headEnd/>
            <a:tailEnd/>
          </a:ln>
          <a:effectLst/>
        </p:spPr>
      </p:pic>
      <p:sp>
        <p:nvSpPr>
          <p:cNvPr id="3" name="Прямоугольник 2"/>
          <p:cNvSpPr/>
          <p:nvPr/>
        </p:nvSpPr>
        <p:spPr>
          <a:xfrm>
            <a:off x="142844" y="0"/>
            <a:ext cx="8858280" cy="1384995"/>
          </a:xfrm>
          <a:prstGeom prst="rect">
            <a:avLst/>
          </a:prstGeom>
        </p:spPr>
        <p:txBody>
          <a:bodyPr wrap="square">
            <a:spAutoFit/>
          </a:bodyPr>
          <a:lstStyle/>
          <a:p>
            <a:pPr algn="ctr"/>
            <a:r>
              <a:rPr lang="ru-RU" sz="2400" b="1" dirty="0" smtClean="0"/>
              <a:t>«Старая мельница»   </a:t>
            </a:r>
            <a:r>
              <a:rPr lang="en-US" sz="2400" b="1" dirty="0" smtClean="0">
                <a:hlinkClick r:id="rId3"/>
              </a:rPr>
              <a:t>http://melniza.net</a:t>
            </a:r>
            <a:r>
              <a:rPr lang="ru-RU" sz="2400" b="1" dirty="0" smtClean="0"/>
              <a:t> </a:t>
            </a:r>
          </a:p>
          <a:p>
            <a:endParaRPr lang="ru-RU" sz="2400" b="1" dirty="0" smtClean="0"/>
          </a:p>
          <a:p>
            <a:r>
              <a:rPr lang="ru-RU" b="1" dirty="0" smtClean="0"/>
              <a:t>- </a:t>
            </a:r>
            <a:r>
              <a:rPr lang="ru-RU" dirty="0" err="1" smtClean="0"/>
              <a:t>информациионно-развлекательный</a:t>
            </a:r>
            <a:r>
              <a:rPr lang="ru-RU" dirty="0" smtClean="0"/>
              <a:t> портал для детей получил российскую премию «Позитивный контент-2013» за безопасный детский интернет.</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l="2197" t="3906" r="1123" b="6250"/>
          <a:stretch>
            <a:fillRect/>
          </a:stretch>
        </p:blipFill>
        <p:spPr bwMode="auto">
          <a:xfrm>
            <a:off x="714348" y="1381107"/>
            <a:ext cx="7858180" cy="5476893"/>
          </a:xfrm>
          <a:prstGeom prst="rect">
            <a:avLst/>
          </a:prstGeom>
          <a:noFill/>
          <a:ln w="9525">
            <a:noFill/>
            <a:miter lim="800000"/>
            <a:headEnd/>
            <a:tailEnd/>
          </a:ln>
          <a:effectLst/>
        </p:spPr>
      </p:pic>
      <p:sp>
        <p:nvSpPr>
          <p:cNvPr id="3" name="Прямоугольник 2"/>
          <p:cNvSpPr/>
          <p:nvPr/>
        </p:nvSpPr>
        <p:spPr>
          <a:xfrm>
            <a:off x="214282" y="0"/>
            <a:ext cx="8643998" cy="1015663"/>
          </a:xfrm>
          <a:prstGeom prst="rect">
            <a:avLst/>
          </a:prstGeom>
        </p:spPr>
        <p:txBody>
          <a:bodyPr wrap="square">
            <a:spAutoFit/>
          </a:bodyPr>
          <a:lstStyle/>
          <a:p>
            <a:pPr algn="ctr"/>
            <a:r>
              <a:rPr lang="ru-RU" sz="2400" b="1" dirty="0" smtClean="0"/>
              <a:t>«</a:t>
            </a:r>
            <a:r>
              <a:rPr lang="ru-RU" sz="2400" b="1" dirty="0" err="1" smtClean="0"/>
              <a:t>Тырнет</a:t>
            </a:r>
            <a:r>
              <a:rPr lang="ru-RU" sz="2400" b="1" dirty="0" smtClean="0"/>
              <a:t>»   </a:t>
            </a:r>
            <a:r>
              <a:rPr lang="ru-RU" sz="2400" b="1" dirty="0" err="1" smtClean="0">
                <a:hlinkClick r:id="rId3"/>
              </a:rPr>
              <a:t>www.tirnet.ru</a:t>
            </a:r>
            <a:r>
              <a:rPr lang="ru-RU" sz="2400" dirty="0" smtClean="0"/>
              <a:t> </a:t>
            </a:r>
            <a:r>
              <a:rPr lang="ru-RU" dirty="0" smtClean="0"/>
              <a:t> </a:t>
            </a:r>
          </a:p>
          <a:p>
            <a:r>
              <a:rPr lang="ru-RU" dirty="0" smtClean="0"/>
              <a:t>— новый, современный портал для детей и родителей с хорошей подборкой статей, онлайновым магазином и даже сетевым радио.</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642918"/>
            <a:ext cx="9144000" cy="4893647"/>
          </a:xfrm>
          <a:prstGeom prst="rect">
            <a:avLst/>
          </a:prstGeom>
        </p:spPr>
        <p:txBody>
          <a:bodyPr wrap="square">
            <a:spAutoFit/>
          </a:bodyPr>
          <a:lstStyle/>
          <a:p>
            <a:pPr algn="ctr"/>
            <a:r>
              <a:rPr lang="ru-RU" sz="2400" b="1" dirty="0" smtClean="0"/>
              <a:t>Советы по безопасности в социальных сетях.</a:t>
            </a:r>
          </a:p>
          <a:p>
            <a:r>
              <a:rPr lang="ru-RU" dirty="0" smtClean="0"/>
              <a:t> </a:t>
            </a:r>
          </a:p>
          <a:p>
            <a:r>
              <a:rPr lang="ru-RU" dirty="0" smtClean="0"/>
              <a:t> </a:t>
            </a:r>
          </a:p>
          <a:p>
            <a:r>
              <a:rPr lang="ru-RU" dirty="0" smtClean="0"/>
              <a:t>— Старайтесь не использовать свой </a:t>
            </a:r>
            <a:r>
              <a:rPr lang="ru-RU" dirty="0" err="1" smtClean="0"/>
              <a:t>аккаунт</a:t>
            </a:r>
            <a:r>
              <a:rPr lang="ru-RU" dirty="0" smtClean="0"/>
              <a:t> при работе на чужом компьютере. После сеанса лучше очистить историю и кэш браузера, тем самым не дав случайному человеку доступ к вашим данным.</a:t>
            </a:r>
          </a:p>
          <a:p>
            <a:r>
              <a:rPr lang="ru-RU" dirty="0" smtClean="0"/>
              <a:t> </a:t>
            </a:r>
          </a:p>
          <a:p>
            <a:r>
              <a:rPr lang="ru-RU" dirty="0" smtClean="0"/>
              <a:t>— Заведите дублирующий </a:t>
            </a:r>
            <a:r>
              <a:rPr lang="ru-RU" dirty="0" err="1" smtClean="0"/>
              <a:t>аккаунт</a:t>
            </a:r>
            <a:r>
              <a:rPr lang="ru-RU" dirty="0" smtClean="0"/>
              <a:t>, в котором Вы не будете указывать персональной информации и который не боитесь «потерять».</a:t>
            </a:r>
          </a:p>
          <a:p>
            <a:endParaRPr lang="ru-RU" dirty="0" smtClean="0"/>
          </a:p>
          <a:p>
            <a:r>
              <a:rPr lang="ru-RU" dirty="0" smtClean="0"/>
              <a:t>— Не используйте социальную сеть в качестве «хранилища» данных: ваших фотографий, телефонов друзей и адресной книги. По решению владельцев или по жалобе от других участников сети, ваша страничка может быть удалена или заморожена, а персональные данные не будут подлежать восстановлению.</a:t>
            </a:r>
          </a:p>
          <a:p>
            <a:r>
              <a:rPr lang="ru-RU" dirty="0" smtClean="0"/>
              <a:t> </a:t>
            </a:r>
          </a:p>
          <a:p>
            <a:endParaRPr lang="ru-RU" dirty="0" smtClean="0"/>
          </a:p>
          <a:p>
            <a:r>
              <a:rPr lang="ru-RU" dirty="0" smtClean="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71480"/>
            <a:ext cx="9144000" cy="4247317"/>
          </a:xfrm>
          <a:prstGeom prst="rect">
            <a:avLst/>
          </a:prstGeom>
        </p:spPr>
        <p:txBody>
          <a:bodyPr wrap="square">
            <a:spAutoFit/>
          </a:bodyPr>
          <a:lstStyle/>
          <a:p>
            <a:r>
              <a:rPr lang="ru-RU" dirty="0" smtClean="0"/>
              <a:t> </a:t>
            </a:r>
          </a:p>
          <a:p>
            <a:r>
              <a:rPr lang="ru-RU" dirty="0" smtClean="0"/>
              <a:t>— Прочитайте политику приватности (или конфиденциальности) социальной сети. Вам важно знать, могут ли владельцы использовать вашу информацию в своих целях без предварительного уведомления владельца.</a:t>
            </a:r>
          </a:p>
          <a:p>
            <a:endParaRPr lang="ru-RU" dirty="0" smtClean="0"/>
          </a:p>
          <a:p>
            <a:r>
              <a:rPr lang="ru-RU" dirty="0" smtClean="0"/>
              <a:t>— Будьте осторожны с инструментами интеграции. Вы можете быть полностью скрытым в одной сети, но автоматическая интеграция с другой может вас </a:t>
            </a:r>
            <a:r>
              <a:rPr lang="ru-RU" dirty="0" err="1" smtClean="0">
                <a:hlinkClick r:id="rId2"/>
              </a:rPr>
              <a:t>деанонимизировать</a:t>
            </a:r>
            <a:r>
              <a:rPr lang="ru-RU" dirty="0" smtClean="0"/>
              <a:t>.</a:t>
            </a:r>
          </a:p>
          <a:p>
            <a:r>
              <a:rPr lang="ru-RU" dirty="0" smtClean="0"/>
              <a:t> </a:t>
            </a:r>
          </a:p>
          <a:p>
            <a:r>
              <a:rPr lang="ru-RU" dirty="0" smtClean="0"/>
              <a:t>— Узнайте, если получится, к какой юрисдикции относится сервер социальной сети и подчиняется ли сеть </a:t>
            </a:r>
            <a:r>
              <a:rPr lang="ru-RU" dirty="0" smtClean="0"/>
              <a:t>правительству РФ.</a:t>
            </a:r>
            <a:endParaRPr lang="ru-RU" dirty="0" smtClean="0"/>
          </a:p>
          <a:p>
            <a:r>
              <a:rPr lang="ru-RU" dirty="0" smtClean="0"/>
              <a:t> </a:t>
            </a:r>
          </a:p>
          <a:p>
            <a:r>
              <a:rPr lang="ru-RU" dirty="0" smtClean="0"/>
              <a:t>Соблюдение данных правил поможет вам избежать популярной на сегодня проблемы – подмены личности. </a:t>
            </a:r>
            <a:r>
              <a:rPr lang="ru-RU" dirty="0" smtClean="0">
                <a:hlinkClick r:id="rId3"/>
              </a:rPr>
              <a:t>Мошенники</a:t>
            </a:r>
            <a:r>
              <a:rPr lang="ru-RU" dirty="0" smtClean="0"/>
              <a:t> могут «притвориться» вами, собрав о Вас достаточную для этого информацию. Они поступают так для оформления кредитов или «вытягивания» денег из ваших, ничего не подозревающих, друзей.</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85728"/>
            <a:ext cx="9144000" cy="6786473"/>
          </a:xfrm>
          <a:prstGeom prst="rect">
            <a:avLst/>
          </a:prstGeom>
        </p:spPr>
        <p:txBody>
          <a:bodyPr wrap="square">
            <a:spAutoFit/>
          </a:bodyPr>
          <a:lstStyle/>
          <a:p>
            <a:pPr algn="ctr">
              <a:lnSpc>
                <a:spcPct val="150000"/>
              </a:lnSpc>
            </a:pPr>
            <a:r>
              <a:rPr lang="ru-RU" sz="2400" b="1" dirty="0" smtClean="0"/>
              <a:t>Настройки безопасности в социальных сетях.</a:t>
            </a:r>
            <a:r>
              <a:rPr lang="ru-RU" sz="2400" dirty="0" smtClean="0"/>
              <a:t> </a:t>
            </a:r>
          </a:p>
          <a:p>
            <a:pPr>
              <a:lnSpc>
                <a:spcPct val="150000"/>
              </a:lnSpc>
            </a:pPr>
            <a:r>
              <a:rPr lang="ru-RU" dirty="0" smtClean="0">
                <a:latin typeface="Arial" pitchFamily="34" charset="0"/>
                <a:cs typeface="Arial" pitchFamily="34" charset="0"/>
              </a:rPr>
              <a:t>Кратко рассмотрим </a:t>
            </a:r>
            <a:r>
              <a:rPr lang="ru-RU" b="1" dirty="0" smtClean="0">
                <a:latin typeface="Arial" pitchFamily="34" charset="0"/>
                <a:cs typeface="Arial" pitchFamily="34" charset="0"/>
              </a:rPr>
              <a:t>настройки безопасности страницы «</a:t>
            </a:r>
            <a:r>
              <a:rPr lang="ru-RU" b="1" dirty="0" err="1" smtClean="0">
                <a:latin typeface="Arial" pitchFamily="34" charset="0"/>
                <a:cs typeface="Arial" pitchFamily="34" charset="0"/>
              </a:rPr>
              <a:t>ВКонтакте</a:t>
            </a:r>
            <a:r>
              <a:rPr lang="ru-RU" b="1" dirty="0" smtClean="0">
                <a:latin typeface="Arial" pitchFamily="34" charset="0"/>
                <a:cs typeface="Arial" pitchFamily="34" charset="0"/>
              </a:rPr>
              <a:t>» и в </a:t>
            </a:r>
            <a:r>
              <a:rPr lang="ru-RU" b="1" dirty="0" err="1" smtClean="0">
                <a:latin typeface="Arial" pitchFamily="34" charset="0"/>
                <a:cs typeface="Arial" pitchFamily="34" charset="0"/>
              </a:rPr>
              <a:t>Facebook</a:t>
            </a:r>
            <a:r>
              <a:rPr lang="ru-RU" dirty="0" smtClean="0">
                <a:latin typeface="Arial" pitchFamily="34" charset="0"/>
                <a:cs typeface="Arial" pitchFamily="34" charset="0"/>
              </a:rPr>
              <a:t>. Обе соц.сети позволяют настроить безопасность своих страниц путем изменения объема передаваемых данных. Это можно сделать через меню «Мои настройки», </a:t>
            </a:r>
            <a:r>
              <a:rPr lang="ru-RU" dirty="0" smtClean="0">
                <a:latin typeface="Arial" pitchFamily="34" charset="0"/>
                <a:cs typeface="Arial" pitchFamily="34" charset="0"/>
              </a:rPr>
              <a:t> </a:t>
            </a:r>
            <a:r>
              <a:rPr lang="ru-RU" dirty="0" smtClean="0">
                <a:latin typeface="Arial" pitchFamily="34" charset="0"/>
                <a:cs typeface="Arial" pitchFamily="34" charset="0"/>
              </a:rPr>
              <a:t> </a:t>
            </a:r>
            <a:r>
              <a:rPr lang="ru-RU" b="1" dirty="0" smtClean="0">
                <a:latin typeface="Arial" pitchFamily="34" charset="0"/>
                <a:cs typeface="Arial" pitchFamily="34" charset="0"/>
              </a:rPr>
              <a:t>«Приватность»</a:t>
            </a:r>
            <a:r>
              <a:rPr lang="ru-RU" dirty="0" smtClean="0">
                <a:latin typeface="Arial" pitchFamily="34" charset="0"/>
                <a:cs typeface="Arial" pitchFamily="34" charset="0"/>
              </a:rPr>
              <a:t> для российского сервиса, а у </a:t>
            </a:r>
            <a:r>
              <a:rPr lang="ru-RU" dirty="0" err="1" smtClean="0">
                <a:latin typeface="Arial" pitchFamily="34" charset="0"/>
                <a:cs typeface="Arial" pitchFamily="34" charset="0"/>
              </a:rPr>
              <a:t>Facebook</a:t>
            </a:r>
            <a:r>
              <a:rPr lang="ru-RU" dirty="0" smtClean="0">
                <a:latin typeface="Arial" pitchFamily="34" charset="0"/>
                <a:cs typeface="Arial" pitchFamily="34" charset="0"/>
              </a:rPr>
              <a:t> данные настройки спрятаны в пункте </a:t>
            </a:r>
            <a:r>
              <a:rPr lang="ru-RU" b="1" dirty="0" smtClean="0">
                <a:latin typeface="Arial" pitchFamily="34" charset="0"/>
                <a:cs typeface="Arial" pitchFamily="34" charset="0"/>
              </a:rPr>
              <a:t>«Конфиденциальность»</a:t>
            </a:r>
            <a:r>
              <a:rPr lang="ru-RU" dirty="0" smtClean="0">
                <a:latin typeface="Arial" pitchFamily="34" charset="0"/>
                <a:cs typeface="Arial" pitchFamily="34" charset="0"/>
              </a:rPr>
              <a:t>. В каждом типе передаваемых данных можно выбрать несколько вариантов на выбор. Например, можно выбрать вариант </a:t>
            </a:r>
            <a:r>
              <a:rPr lang="ru-RU" b="1" dirty="0" smtClean="0">
                <a:latin typeface="Arial" pitchFamily="34" charset="0"/>
                <a:cs typeface="Arial" pitchFamily="34" charset="0"/>
              </a:rPr>
              <a:t>«Только друзья»</a:t>
            </a:r>
            <a:r>
              <a:rPr lang="ru-RU" dirty="0" smtClean="0">
                <a:latin typeface="Arial" pitchFamily="34" charset="0"/>
                <a:cs typeface="Arial" pitchFamily="34" charset="0"/>
              </a:rPr>
              <a:t> в пункте «Кто может видеть мои фотографии». Также существуют более тонкие фильтры, такие как «Все, кроме…», и настройки анонимности телефона и поиска Вас по электронной почте. Оба сервиса с удовольствием покажут ваше текущее местонахождение и места, где сделаны ваши фотографии. При этом необязательно пользоваться мобильным телефоном с включённым GPS-модулем, ведь сеть, через которую ваш компьютер подключен к Интернету, тоже передает данные о местоположении.</a:t>
            </a:r>
          </a:p>
          <a:p>
            <a:pPr>
              <a:lnSpc>
                <a:spcPct val="150000"/>
              </a:lnSpc>
            </a:pPr>
            <a:endParaRPr lang="ru-RU" sz="800" dirty="0" smtClean="0"/>
          </a:p>
          <a:p>
            <a:pPr algn="ctr">
              <a:lnSpc>
                <a:spcPct val="150000"/>
              </a:lnSpc>
            </a:pPr>
            <a:r>
              <a:rPr lang="ru-RU" sz="2400" b="1" dirty="0" smtClean="0"/>
              <a:t>Настройте личные странички ваших детей на безопасный режим!</a:t>
            </a:r>
            <a:endParaRPr lang="ru-RU" sz="24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lum bright="-20000" contrast="30000"/>
          </a:blip>
          <a:srcRect t="11926" r="25120" b="21635"/>
          <a:stretch/>
        </p:blipFill>
        <p:spPr bwMode="auto">
          <a:xfrm>
            <a:off x="0" y="214290"/>
            <a:ext cx="8858280" cy="5786478"/>
          </a:xfrm>
          <a:prstGeom prst="rect">
            <a:avLst/>
          </a:prstGeom>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0"/>
            <a:ext cx="8929718" cy="24006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FF"/>
                </a:solidFill>
                <a:effectLst/>
                <a:ea typeface="Times New Roman" pitchFamily="18" charset="0"/>
                <a:cs typeface="Arial" pitchFamily="34" charset="0"/>
              </a:rPr>
              <a:t>Используем встроенные возможности </a:t>
            </a:r>
            <a:r>
              <a:rPr kumimoji="0" lang="ru-RU" sz="2400" b="1" i="0" u="none" strike="noStrike" cap="none" normalizeH="0" baseline="0" dirty="0" err="1" smtClean="0">
                <a:ln>
                  <a:noFill/>
                </a:ln>
                <a:solidFill>
                  <a:srgbClr val="0000FF"/>
                </a:solidFill>
                <a:effectLst/>
                <a:ea typeface="Times New Roman" pitchFamily="18" charset="0"/>
                <a:cs typeface="Arial" pitchFamily="34" charset="0"/>
              </a:rPr>
              <a:t>Windows</a:t>
            </a:r>
            <a:endParaRPr kumimoji="0" lang="ru-RU" sz="2400" b="0" i="0" u="none" strike="noStrike" cap="none" normalizeH="0" baseline="0" dirty="0" smtClean="0">
              <a:ln>
                <a:noFill/>
              </a:ln>
              <a:solidFill>
                <a:srgbClr val="0000FF"/>
              </a:solidFill>
              <a:effectLst/>
              <a:cs typeface="Arial" pitchFamily="34"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rgbClr val="000000"/>
              </a:solidFill>
              <a:effectLst/>
              <a:ea typeface="Times New Roman" pitchFamily="18" charset="0"/>
              <a:cs typeface="Arial" pitchFamily="34" charset="0"/>
            </a:endParaRPr>
          </a:p>
          <a:p>
            <a:pPr marL="0" marR="0" lvl="0" indent="3048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ea typeface="Times New Roman" pitchFamily="18" charset="0"/>
                <a:cs typeface="Arial" pitchFamily="34" charset="0"/>
              </a:rPr>
              <a:t>Встроенные средства </a:t>
            </a:r>
            <a:r>
              <a:rPr kumimoji="0" lang="ru-RU" b="0" i="0" u="none" strike="noStrike" cap="none" normalizeH="0" baseline="0" dirty="0" err="1" smtClean="0">
                <a:ln>
                  <a:noFill/>
                </a:ln>
                <a:solidFill>
                  <a:srgbClr val="000000"/>
                </a:solidFill>
                <a:effectLst/>
                <a:ea typeface="Times New Roman" pitchFamily="18" charset="0"/>
                <a:cs typeface="Arial" pitchFamily="34" charset="0"/>
              </a:rPr>
              <a:t>Windows</a:t>
            </a:r>
            <a:r>
              <a:rPr kumimoji="0" lang="ru-RU" b="0" i="0" u="none" strike="noStrike" cap="none" normalizeH="0" baseline="0" dirty="0" smtClean="0">
                <a:ln>
                  <a:noFill/>
                </a:ln>
                <a:solidFill>
                  <a:srgbClr val="000000"/>
                </a:solidFill>
                <a:effectLst/>
                <a:ea typeface="Times New Roman" pitchFamily="18" charset="0"/>
                <a:cs typeface="Arial" pitchFamily="34" charset="0"/>
              </a:rPr>
              <a:t> позволяют вводить некоторые ограничения, касающиеся работы ребенка на компьютере, — устанавливать временной интервал, в течение которого дети могут пользоваться компьютером, а также определять перечень доступных игр и приложений. </a:t>
            </a:r>
          </a:p>
          <a:p>
            <a:pPr marL="0" marR="0" lvl="0" indent="30480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ea typeface="Times New Roman" pitchFamily="18" charset="0"/>
                <a:cs typeface="Arial" pitchFamily="34" charset="0"/>
              </a:rPr>
              <a:t>Этого может оказаться вполне достаточно для ограничения компьютерной деятельности детей младшего возраста.</a:t>
            </a:r>
            <a:endParaRPr kumimoji="0" lang="ru-RU" b="0" i="0" u="none" strike="noStrike" cap="none" normalizeH="0" baseline="0" dirty="0" smtClean="0">
              <a:ln>
                <a:noFill/>
              </a:ln>
              <a:solidFill>
                <a:schemeClr val="tx1"/>
              </a:solidFill>
              <a:effectLst/>
              <a:cs typeface="Arial" pitchFamily="34" charset="0"/>
            </a:endParaRPr>
          </a:p>
        </p:txBody>
      </p:sp>
      <p:pic>
        <p:nvPicPr>
          <p:cNvPr id="1027" name="Picture 3"/>
          <p:cNvPicPr>
            <a:picLocks noChangeAspect="1" noChangeArrowheads="1"/>
          </p:cNvPicPr>
          <p:nvPr/>
        </p:nvPicPr>
        <p:blipFill>
          <a:blip r:embed="rId2"/>
          <a:srcRect r="927" b="53906"/>
          <a:stretch>
            <a:fillRect/>
          </a:stretch>
        </p:blipFill>
        <p:spPr bwMode="auto">
          <a:xfrm>
            <a:off x="0" y="2500306"/>
            <a:ext cx="9144000" cy="392909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2031325"/>
          </a:xfrm>
          <a:prstGeom prst="rect">
            <a:avLst/>
          </a:prstGeom>
        </p:spPr>
        <p:txBody>
          <a:bodyPr wrap="square">
            <a:spAutoFit/>
          </a:bodyPr>
          <a:lstStyle/>
          <a:p>
            <a:pPr lvl="0" indent="304800" eaLnBrk="0" fontAlgn="base" hangingPunct="0">
              <a:spcBef>
                <a:spcPct val="0"/>
              </a:spcBef>
              <a:spcAft>
                <a:spcPct val="0"/>
              </a:spcAft>
            </a:pPr>
            <a:r>
              <a:rPr lang="ru-RU" dirty="0" smtClean="0">
                <a:solidFill>
                  <a:srgbClr val="000000"/>
                </a:solidFill>
                <a:ea typeface="Times New Roman" pitchFamily="18" charset="0"/>
                <a:cs typeface="Arial" pitchFamily="34" charset="0"/>
              </a:rPr>
              <a:t>Для настройки родительского контроля встроенными средствами </a:t>
            </a:r>
            <a:r>
              <a:rPr lang="ru-RU" dirty="0" err="1" smtClean="0">
                <a:solidFill>
                  <a:srgbClr val="000000"/>
                </a:solidFill>
                <a:ea typeface="Times New Roman" pitchFamily="18" charset="0"/>
                <a:cs typeface="Arial" pitchFamily="34" charset="0"/>
              </a:rPr>
              <a:t>Windows</a:t>
            </a:r>
            <a:r>
              <a:rPr lang="ru-RU" dirty="0" smtClean="0">
                <a:solidFill>
                  <a:srgbClr val="000000"/>
                </a:solidFill>
                <a:ea typeface="Times New Roman" pitchFamily="18" charset="0"/>
                <a:cs typeface="Arial" pitchFamily="34" charset="0"/>
              </a:rPr>
              <a:t> необходимо иметь </a:t>
            </a:r>
            <a:r>
              <a:rPr lang="ru-RU" b="1" dirty="0" smtClean="0">
                <a:solidFill>
                  <a:srgbClr val="000000"/>
                </a:solidFill>
                <a:ea typeface="Times New Roman" pitchFamily="18" charset="0"/>
                <a:cs typeface="Arial" pitchFamily="34" charset="0"/>
              </a:rPr>
              <a:t>отдельную учетную запись с правами администратора</a:t>
            </a:r>
            <a:r>
              <a:rPr lang="ru-RU" dirty="0" smtClean="0">
                <a:solidFill>
                  <a:srgbClr val="000000"/>
                </a:solidFill>
                <a:ea typeface="Times New Roman" pitchFamily="18" charset="0"/>
                <a:cs typeface="Arial" pitchFamily="34" charset="0"/>
              </a:rPr>
              <a:t>, а также </a:t>
            </a:r>
            <a:r>
              <a:rPr lang="ru-RU" b="1" dirty="0" smtClean="0">
                <a:solidFill>
                  <a:srgbClr val="000000"/>
                </a:solidFill>
                <a:ea typeface="Times New Roman" pitchFamily="18" charset="0"/>
                <a:cs typeface="Arial" pitchFamily="34" charset="0"/>
              </a:rPr>
              <a:t>одну</a:t>
            </a:r>
            <a:r>
              <a:rPr lang="ru-RU" dirty="0" smtClean="0">
                <a:solidFill>
                  <a:srgbClr val="000000"/>
                </a:solidFill>
                <a:ea typeface="Times New Roman" pitchFamily="18" charset="0"/>
                <a:cs typeface="Arial" pitchFamily="34" charset="0"/>
              </a:rPr>
              <a:t> (или более, если детей несколько и требуется разграничение прав) </a:t>
            </a:r>
            <a:r>
              <a:rPr lang="ru-RU" b="1" dirty="0" smtClean="0">
                <a:solidFill>
                  <a:srgbClr val="000000"/>
                </a:solidFill>
                <a:ea typeface="Times New Roman" pitchFamily="18" charset="0"/>
                <a:cs typeface="Arial" pitchFamily="34" charset="0"/>
              </a:rPr>
              <a:t>учетную запись обычного пользователя, под которой ребенок будет заходить в систему</a:t>
            </a:r>
            <a:r>
              <a:rPr lang="ru-RU" dirty="0" smtClean="0">
                <a:solidFill>
                  <a:srgbClr val="000000"/>
                </a:solidFill>
                <a:ea typeface="Times New Roman" pitchFamily="18" charset="0"/>
                <a:cs typeface="Arial" pitchFamily="34" charset="0"/>
              </a:rPr>
              <a:t>. </a:t>
            </a:r>
            <a:r>
              <a:rPr lang="ru-RU" dirty="0" smtClean="0">
                <a:solidFill>
                  <a:srgbClr val="000000"/>
                </a:solidFill>
                <a:ea typeface="Times New Roman" pitchFamily="18" charset="0"/>
                <a:cs typeface="Arial" pitchFamily="34" charset="0"/>
              </a:rPr>
              <a:t>Гостевой </a:t>
            </a:r>
            <a:r>
              <a:rPr lang="ru-RU" dirty="0" smtClean="0">
                <a:solidFill>
                  <a:srgbClr val="000000"/>
                </a:solidFill>
                <a:ea typeface="Times New Roman" pitchFamily="18" charset="0"/>
                <a:cs typeface="Arial" pitchFamily="34" charset="0"/>
              </a:rPr>
              <a:t>профиль должен быть отключен, а </a:t>
            </a:r>
            <a:r>
              <a:rPr lang="ru-RU" b="1" dirty="0" smtClean="0">
                <a:solidFill>
                  <a:srgbClr val="000000"/>
                </a:solidFill>
                <a:ea typeface="Times New Roman" pitchFamily="18" charset="0"/>
                <a:cs typeface="Arial" pitchFamily="34" charset="0"/>
              </a:rPr>
              <a:t>на профиль администратора установлен пароль </a:t>
            </a:r>
            <a:r>
              <a:rPr lang="ru-RU" dirty="0" smtClean="0">
                <a:solidFill>
                  <a:srgbClr val="000000"/>
                </a:solidFill>
                <a:ea typeface="Times New Roman" pitchFamily="18" charset="0"/>
                <a:cs typeface="Arial" pitchFamily="34" charset="0"/>
              </a:rPr>
              <a:t>— в противном случае ребенок рано или поздно отключит родительский контроль и будет использовать компьютер безо всяких ограничений.</a:t>
            </a:r>
          </a:p>
        </p:txBody>
      </p:sp>
      <p:pic>
        <p:nvPicPr>
          <p:cNvPr id="17410" name="Picture 2"/>
          <p:cNvPicPr>
            <a:picLocks noChangeAspect="1" noChangeArrowheads="1"/>
          </p:cNvPicPr>
          <p:nvPr/>
        </p:nvPicPr>
        <p:blipFill>
          <a:blip r:embed="rId2"/>
          <a:srcRect t="2671" r="18701" b="9179"/>
          <a:stretch>
            <a:fillRect/>
          </a:stretch>
        </p:blipFill>
        <p:spPr bwMode="auto">
          <a:xfrm>
            <a:off x="500034" y="1928802"/>
            <a:ext cx="7929586" cy="4929198"/>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923330"/>
          </a:xfrm>
          <a:prstGeom prst="rect">
            <a:avLst/>
          </a:prstGeom>
        </p:spPr>
        <p:txBody>
          <a:bodyPr wrap="square">
            <a:spAutoFit/>
          </a:bodyPr>
          <a:lstStyle/>
          <a:p>
            <a:pPr lvl="0" indent="304800" eaLnBrk="0" fontAlgn="base" hangingPunct="0">
              <a:spcBef>
                <a:spcPct val="0"/>
              </a:spcBef>
              <a:spcAft>
                <a:spcPct val="0"/>
              </a:spcAft>
            </a:pPr>
            <a:r>
              <a:rPr lang="ru-RU" dirty="0" smtClean="0">
                <a:solidFill>
                  <a:srgbClr val="000000"/>
                </a:solidFill>
                <a:ea typeface="Times New Roman" pitchFamily="18" charset="0"/>
                <a:cs typeface="Arial" pitchFamily="34" charset="0"/>
              </a:rPr>
              <a:t>Технология настройки </a:t>
            </a:r>
            <a:endParaRPr lang="ru-RU" dirty="0" smtClean="0">
              <a:solidFill>
                <a:srgbClr val="000000"/>
              </a:solidFill>
              <a:ea typeface="Times New Roman" pitchFamily="18" charset="0"/>
              <a:cs typeface="Arial" pitchFamily="34" charset="0"/>
            </a:endParaRPr>
          </a:p>
          <a:p>
            <a:pPr lvl="0" indent="304800" eaLnBrk="0" fontAlgn="base" hangingPunct="0">
              <a:spcBef>
                <a:spcPct val="0"/>
              </a:spcBef>
              <a:spcAft>
                <a:spcPct val="0"/>
              </a:spcAft>
            </a:pPr>
            <a:r>
              <a:rPr lang="ru-RU" dirty="0" smtClean="0">
                <a:solidFill>
                  <a:srgbClr val="000000"/>
                </a:solidFill>
                <a:ea typeface="Times New Roman" pitchFamily="18" charset="0"/>
                <a:cs typeface="Arial" pitchFamily="34" charset="0"/>
              </a:rPr>
              <a:t> </a:t>
            </a:r>
            <a:r>
              <a:rPr lang="ru-RU" dirty="0" smtClean="0">
                <a:solidFill>
                  <a:srgbClr val="000000"/>
                </a:solidFill>
                <a:ea typeface="Times New Roman" pitchFamily="18" charset="0"/>
                <a:cs typeface="Arial" pitchFamily="34" charset="0"/>
              </a:rPr>
              <a:t>из панели управления открыть модуль «Родительский контроль», выбрать учетную запись, под которой заходит ребенок, и определить требуемые настройки.</a:t>
            </a:r>
            <a:r>
              <a:rPr lang="ru-RU" dirty="0" smtClean="0">
                <a:cs typeface="Arial" pitchFamily="34" charset="0"/>
              </a:rPr>
              <a:t> </a:t>
            </a:r>
          </a:p>
        </p:txBody>
      </p:sp>
      <p:pic>
        <p:nvPicPr>
          <p:cNvPr id="3" name="Рисунок 2" descr="Рисунок"/>
          <p:cNvPicPr/>
          <p:nvPr/>
        </p:nvPicPr>
        <p:blipFill>
          <a:blip r:embed="rId2"/>
          <a:srcRect/>
          <a:stretch>
            <a:fillRect/>
          </a:stretch>
        </p:blipFill>
        <p:spPr bwMode="auto">
          <a:xfrm>
            <a:off x="71406" y="1071546"/>
            <a:ext cx="8929718" cy="5786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1754326"/>
          </a:xfrm>
          <a:prstGeom prst="rect">
            <a:avLst/>
          </a:prstGeom>
        </p:spPr>
        <p:txBody>
          <a:bodyPr wrap="square">
            <a:spAutoFit/>
          </a:bodyPr>
          <a:lstStyle/>
          <a:p>
            <a:pPr algn="just"/>
            <a:r>
              <a:rPr lang="ru-RU" dirty="0" smtClean="0"/>
              <a:t>Можно, например, настроить расписание работы по дням недели, что позволит ограничить общее время работы на компьютере, поскольку по окончании разрешенного периода времени будет происходить автоматический выход из системы. Не сложнее окажется отрегулировать доступ к играм, установив на них общий запрет либо запретив доступ только к отдельным установленным на компьютере играм, указав их вручную либо путем выбора возрастной категории.</a:t>
            </a:r>
            <a:endParaRPr lang="ru-RU" dirty="0"/>
          </a:p>
        </p:txBody>
      </p:sp>
      <p:pic>
        <p:nvPicPr>
          <p:cNvPr id="3" name="Рисунок 2" descr="Рисунок"/>
          <p:cNvPicPr/>
          <p:nvPr/>
        </p:nvPicPr>
        <p:blipFill>
          <a:blip r:embed="rId2"/>
          <a:srcRect/>
          <a:stretch>
            <a:fillRect/>
          </a:stretch>
        </p:blipFill>
        <p:spPr bwMode="auto">
          <a:xfrm>
            <a:off x="1716722" y="1714487"/>
            <a:ext cx="6069987" cy="4746637"/>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8929718" cy="1754326"/>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ctr" defTabSz="914400" rtl="0" eaLnBrk="1" fontAlgn="base" latinLnBrk="0" hangingPunct="1">
              <a:lnSpc>
                <a:spcPct val="100000"/>
              </a:lnSpc>
              <a:spcBef>
                <a:spcPct val="0"/>
              </a:spcBef>
              <a:spcAft>
                <a:spcPct val="0"/>
              </a:spcAft>
              <a:buClrTx/>
              <a:buSzTx/>
              <a:buFontTx/>
              <a:buNone/>
              <a:tabLst/>
            </a:pPr>
            <a:r>
              <a:rPr kumimoji="0" lang="ru-RU" sz="2400" b="1" i="1" u="sng" strike="noStrike" cap="none" normalizeH="0" baseline="0" dirty="0" err="1" smtClean="0">
                <a:ln>
                  <a:noFill/>
                </a:ln>
                <a:solidFill>
                  <a:srgbClr val="0000FF"/>
                </a:solidFill>
                <a:effectLst/>
                <a:ea typeface="Times New Roman" pitchFamily="18" charset="0"/>
                <a:cs typeface="Arial" pitchFamily="34" charset="0"/>
              </a:rPr>
              <a:t>Kaspersky</a:t>
            </a:r>
            <a:r>
              <a:rPr kumimoji="0" lang="ru-RU" sz="2400" b="1" i="1" u="sng" strike="noStrike" cap="none" normalizeH="0" baseline="0" dirty="0" smtClean="0">
                <a:ln>
                  <a:noFill/>
                </a:ln>
                <a:solidFill>
                  <a:srgbClr val="0000FF"/>
                </a:solidFill>
                <a:effectLst/>
                <a:ea typeface="Times New Roman" pitchFamily="18" charset="0"/>
                <a:cs typeface="Arial" pitchFamily="34" charset="0"/>
              </a:rPr>
              <a:t> </a:t>
            </a:r>
            <a:r>
              <a:rPr kumimoji="0" lang="ru-RU" sz="2400" b="1" i="1" u="sng" strike="noStrike" cap="none" normalizeH="0" baseline="0" dirty="0" err="1" smtClean="0">
                <a:ln>
                  <a:noFill/>
                </a:ln>
                <a:solidFill>
                  <a:srgbClr val="0000FF"/>
                </a:solidFill>
                <a:effectLst/>
                <a:ea typeface="Times New Roman" pitchFamily="18" charset="0"/>
                <a:cs typeface="Arial" pitchFamily="34" charset="0"/>
              </a:rPr>
              <a:t>Internet</a:t>
            </a:r>
            <a:r>
              <a:rPr kumimoji="0" lang="ru-RU" sz="2400" b="1" i="1" u="sng" strike="noStrike" cap="none" normalizeH="0" baseline="0" dirty="0" smtClean="0">
                <a:ln>
                  <a:noFill/>
                </a:ln>
                <a:solidFill>
                  <a:srgbClr val="0000FF"/>
                </a:solidFill>
                <a:effectLst/>
                <a:ea typeface="Times New Roman" pitchFamily="18" charset="0"/>
                <a:cs typeface="Arial" pitchFamily="34" charset="0"/>
              </a:rPr>
              <a:t> </a:t>
            </a:r>
            <a:r>
              <a:rPr kumimoji="0" lang="ru-RU" sz="2400" b="1" i="1" u="sng" strike="noStrike" cap="none" normalizeH="0" baseline="0" dirty="0" err="1" smtClean="0">
                <a:ln>
                  <a:noFill/>
                </a:ln>
                <a:solidFill>
                  <a:srgbClr val="0000FF"/>
                </a:solidFill>
                <a:effectLst/>
                <a:ea typeface="Times New Roman" pitchFamily="18" charset="0"/>
                <a:cs typeface="Arial" pitchFamily="34" charset="0"/>
              </a:rPr>
              <a:t>Security</a:t>
            </a:r>
            <a:endParaRPr kumimoji="0" lang="ru-RU" sz="1100" b="0" i="0" u="none" strike="noStrike" cap="none" normalizeH="0" baseline="0" dirty="0" smtClean="0">
              <a:ln>
                <a:noFill/>
              </a:ln>
              <a:solidFill>
                <a:srgbClr val="0000FF"/>
              </a:solidFill>
              <a:effectLst/>
              <a:latin typeface="Arial" pitchFamily="34" charset="0"/>
              <a:cs typeface="Arial" pitchFamily="34" charset="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000000"/>
                </a:solidFill>
                <a:effectLst/>
                <a:ea typeface="Times New Roman" pitchFamily="18" charset="0"/>
                <a:cs typeface="Arial" pitchFamily="34" charset="0"/>
              </a:rPr>
              <a:t>Разработчик:</a:t>
            </a:r>
            <a:r>
              <a:rPr kumimoji="0" lang="ru-RU" sz="1400" b="0" i="0" u="none" strike="noStrike" cap="none" normalizeH="0" baseline="0" dirty="0" smtClean="0">
                <a:ln>
                  <a:noFill/>
                </a:ln>
                <a:solidFill>
                  <a:srgbClr val="000000"/>
                </a:solidFill>
                <a:effectLst/>
                <a:ea typeface="Times New Roman" pitchFamily="18" charset="0"/>
                <a:cs typeface="Arial" pitchFamily="34" charset="0"/>
              </a:rPr>
              <a:t> Лаборатория Касперского</a:t>
            </a:r>
            <a:endParaRPr kumimoji="0" lang="ru-RU" sz="1400" b="0" i="0" u="none" strike="noStrike" cap="none" normalizeH="0" baseline="0" dirty="0" smtClean="0">
              <a:ln>
                <a:noFill/>
              </a:ln>
              <a:solidFill>
                <a:schemeClr val="tx1"/>
              </a:solidFill>
              <a:effectLst/>
              <a:cs typeface="Arial" pitchFamily="34" charset="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000000"/>
                </a:solidFill>
                <a:effectLst/>
                <a:ea typeface="Times New Roman" pitchFamily="18" charset="0"/>
                <a:cs typeface="Arial" pitchFamily="34" charset="0"/>
              </a:rPr>
              <a:t>Сайт программы: </a:t>
            </a:r>
            <a:r>
              <a:rPr kumimoji="0" lang="ru-RU" sz="1400" b="1" i="0" u="none" strike="noStrike" cap="none" normalizeH="0" baseline="0" dirty="0" smtClean="0">
                <a:ln>
                  <a:noFill/>
                </a:ln>
                <a:solidFill>
                  <a:srgbClr val="3366FF"/>
                </a:solidFill>
                <a:effectLst/>
                <a:ea typeface="Times New Roman" pitchFamily="18" charset="0"/>
                <a:cs typeface="Arial" pitchFamily="34" charset="0"/>
                <a:hlinkClick r:id="rId2"/>
              </a:rPr>
              <a:t>http://www.kaspersky.ru/kaspersky_internet_security</a:t>
            </a:r>
            <a:endParaRPr kumimoji="0" lang="ru-RU" sz="1400" b="0" i="0" u="none" strike="noStrike" cap="none" normalizeH="0" baseline="0" dirty="0" smtClean="0">
              <a:ln>
                <a:noFill/>
              </a:ln>
              <a:solidFill>
                <a:schemeClr val="tx1"/>
              </a:solidFill>
              <a:effectLst/>
              <a:cs typeface="Arial" pitchFamily="34" charset="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000000"/>
                </a:solidFill>
                <a:effectLst/>
                <a:ea typeface="Times New Roman" pitchFamily="18" charset="0"/>
                <a:cs typeface="Arial" pitchFamily="34" charset="0"/>
              </a:rPr>
              <a:t>Работа под управлением: </a:t>
            </a:r>
            <a:r>
              <a:rPr kumimoji="0" lang="ru-RU" sz="1400" b="0" i="0" u="none" strike="noStrike" cap="none" normalizeH="0" baseline="0" dirty="0" err="1" smtClean="0">
                <a:ln>
                  <a:noFill/>
                </a:ln>
                <a:solidFill>
                  <a:srgbClr val="000000"/>
                </a:solidFill>
                <a:effectLst/>
                <a:ea typeface="Times New Roman" pitchFamily="18" charset="0"/>
                <a:cs typeface="Arial" pitchFamily="34" charset="0"/>
              </a:rPr>
              <a:t>Windows</a:t>
            </a:r>
            <a:endParaRPr kumimoji="0" lang="ru-RU" sz="1400" b="0" i="0" u="none" strike="noStrike" cap="none" normalizeH="0" baseline="0" dirty="0" smtClean="0">
              <a:ln>
                <a:noFill/>
              </a:ln>
              <a:solidFill>
                <a:schemeClr val="tx1"/>
              </a:solidFill>
              <a:effectLst/>
              <a:cs typeface="Arial" pitchFamily="34" charset="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0" lang="ru-RU" sz="1400" b="0" i="1" u="none" strike="noStrike" cap="none" normalizeH="0" baseline="0" dirty="0" smtClean="0">
                <a:ln>
                  <a:noFill/>
                </a:ln>
                <a:solidFill>
                  <a:srgbClr val="000000"/>
                </a:solidFill>
                <a:effectLst/>
                <a:ea typeface="Times New Roman" pitchFamily="18" charset="0"/>
                <a:cs typeface="Arial" pitchFamily="34" charset="0"/>
              </a:rPr>
              <a:t>Цена:</a:t>
            </a:r>
            <a:r>
              <a:rPr kumimoji="0" lang="ru-RU" sz="1400" b="0" i="0" u="none" strike="noStrike" cap="none" normalizeH="0" baseline="0" dirty="0" smtClean="0">
                <a:ln>
                  <a:noFill/>
                </a:ln>
                <a:solidFill>
                  <a:srgbClr val="000000"/>
                </a:solidFill>
                <a:effectLst/>
                <a:ea typeface="Times New Roman" pitchFamily="18" charset="0"/>
                <a:cs typeface="Arial" pitchFamily="34" charset="0"/>
              </a:rPr>
              <a:t> лицензия на два компьютера сроком на 1 год — 1800 руб.</a:t>
            </a:r>
            <a:endParaRPr kumimoji="0" lang="ru-RU" sz="1400" b="0" i="0" u="none" strike="noStrike" cap="none" normalizeH="0" baseline="0" dirty="0" smtClean="0">
              <a:ln>
                <a:noFill/>
              </a:ln>
              <a:solidFill>
                <a:schemeClr val="tx1"/>
              </a:solidFill>
              <a:effectLst/>
              <a:cs typeface="Arial" pitchFamily="34" charset="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rgbClr val="000000"/>
                </a:solidFill>
                <a:effectLst/>
                <a:ea typeface="Times New Roman" pitchFamily="18" charset="0"/>
                <a:cs typeface="Arial" pitchFamily="34" charset="0"/>
              </a:rPr>
              <a:t>Kaspersky</a:t>
            </a:r>
            <a:r>
              <a:rPr kumimoji="0" lang="ru-RU" sz="1400" b="0" i="0" u="none" strike="noStrike" cap="none" normalizeH="0" baseline="0" dirty="0" smtClean="0">
                <a:ln>
                  <a:noFill/>
                </a:ln>
                <a:solidFill>
                  <a:srgbClr val="000000"/>
                </a:solidFill>
                <a:effectLst/>
                <a:ea typeface="Times New Roman" pitchFamily="18" charset="0"/>
                <a:cs typeface="Arial" pitchFamily="34" charset="0"/>
              </a:rPr>
              <a:t> </a:t>
            </a:r>
            <a:r>
              <a:rPr kumimoji="0" lang="ru-RU" sz="1400" b="0" i="0" u="none" strike="noStrike" cap="none" normalizeH="0" baseline="0" dirty="0" err="1" smtClean="0">
                <a:ln>
                  <a:noFill/>
                </a:ln>
                <a:solidFill>
                  <a:srgbClr val="000000"/>
                </a:solidFill>
                <a:effectLst/>
                <a:ea typeface="Times New Roman" pitchFamily="18" charset="0"/>
                <a:cs typeface="Arial" pitchFamily="34" charset="0"/>
              </a:rPr>
              <a:t>Internet</a:t>
            </a:r>
            <a:r>
              <a:rPr kumimoji="0" lang="ru-RU" sz="1400" b="0" i="0" u="none" strike="noStrike" cap="none" normalizeH="0" baseline="0" dirty="0" smtClean="0">
                <a:ln>
                  <a:noFill/>
                </a:ln>
                <a:solidFill>
                  <a:srgbClr val="000000"/>
                </a:solidFill>
                <a:effectLst/>
                <a:ea typeface="Times New Roman" pitchFamily="18" charset="0"/>
                <a:cs typeface="Arial" pitchFamily="34" charset="0"/>
              </a:rPr>
              <a:t> </a:t>
            </a:r>
            <a:r>
              <a:rPr kumimoji="0" lang="ru-RU" sz="1400" b="0" i="0" u="none" strike="noStrike" cap="none" normalizeH="0" baseline="0" dirty="0" err="1" smtClean="0">
                <a:ln>
                  <a:noFill/>
                </a:ln>
                <a:solidFill>
                  <a:srgbClr val="000000"/>
                </a:solidFill>
                <a:effectLst/>
                <a:ea typeface="Times New Roman" pitchFamily="18" charset="0"/>
                <a:cs typeface="Arial" pitchFamily="34" charset="0"/>
              </a:rPr>
              <a:t>Security</a:t>
            </a:r>
            <a:r>
              <a:rPr kumimoji="0" lang="ru-RU" sz="1400" b="0" i="0" u="none" strike="noStrike" cap="none" normalizeH="0" baseline="0" dirty="0" smtClean="0">
                <a:ln>
                  <a:noFill/>
                </a:ln>
                <a:solidFill>
                  <a:srgbClr val="000000"/>
                </a:solidFill>
                <a:effectLst/>
                <a:ea typeface="Times New Roman" pitchFamily="18" charset="0"/>
                <a:cs typeface="Arial" pitchFamily="34" charset="0"/>
              </a:rPr>
              <a:t> — ориентированный на домашних пользователей инструмент для многоуровневой защиты от всех </a:t>
            </a:r>
            <a:r>
              <a:rPr kumimoji="0" lang="ru-RU" sz="1400" b="0" i="0" u="none" strike="noStrike" cap="none" normalizeH="0" baseline="0" dirty="0" err="1" smtClean="0">
                <a:ln>
                  <a:noFill/>
                </a:ln>
                <a:solidFill>
                  <a:srgbClr val="000000"/>
                </a:solidFill>
                <a:effectLst/>
                <a:ea typeface="Times New Roman" pitchFamily="18" charset="0"/>
                <a:cs typeface="Arial" pitchFamily="34" charset="0"/>
              </a:rPr>
              <a:t>интернет-угроз</a:t>
            </a:r>
            <a:r>
              <a:rPr kumimoji="0" lang="ru-RU" sz="1400" b="0" i="0" u="none" strike="noStrike" cap="none" normalizeH="0" baseline="0" dirty="0" smtClean="0">
                <a:ln>
                  <a:noFill/>
                </a:ln>
                <a:solidFill>
                  <a:srgbClr val="000000"/>
                </a:solidFill>
                <a:effectLst/>
                <a:ea typeface="Times New Roman" pitchFamily="18" charset="0"/>
                <a:cs typeface="Arial" pitchFamily="34" charset="0"/>
              </a:rPr>
              <a:t>: вирусов, хакерских атак и спама. </a:t>
            </a:r>
            <a:endParaRPr kumimoji="0" lang="ru-RU" sz="1400" b="0" i="0" u="none" strike="noStrike" cap="none" normalizeH="0" baseline="0" dirty="0" smtClean="0">
              <a:ln>
                <a:noFill/>
              </a:ln>
              <a:solidFill>
                <a:schemeClr val="tx1"/>
              </a:solidFill>
              <a:effectLst/>
              <a:cs typeface="Arial" pitchFamily="34" charset="0"/>
            </a:endParaRPr>
          </a:p>
        </p:txBody>
      </p:sp>
      <p:pic>
        <p:nvPicPr>
          <p:cNvPr id="18433" name="Рисунок 3" descr="Рисунок"/>
          <p:cNvPicPr>
            <a:picLocks noChangeAspect="1" noChangeArrowheads="1"/>
          </p:cNvPicPr>
          <p:nvPr/>
        </p:nvPicPr>
        <p:blipFill>
          <a:blip r:embed="rId3"/>
          <a:srcRect/>
          <a:stretch>
            <a:fillRect/>
          </a:stretch>
        </p:blipFill>
        <p:spPr bwMode="auto">
          <a:xfrm>
            <a:off x="1071538" y="1839506"/>
            <a:ext cx="6786610" cy="4071966"/>
          </a:xfrm>
          <a:prstGeom prst="rect">
            <a:avLst/>
          </a:prstGeom>
          <a:noFill/>
        </p:spPr>
      </p:pic>
      <p:sp>
        <p:nvSpPr>
          <p:cNvPr id="18435" name="Rectangle 3"/>
          <p:cNvSpPr>
            <a:spLocks noChangeArrowheads="1"/>
          </p:cNvSpPr>
          <p:nvPr/>
        </p:nvSpPr>
        <p:spPr bwMode="auto">
          <a:xfrm>
            <a:off x="0" y="5786454"/>
            <a:ext cx="9144000" cy="15696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ctr" defTabSz="914400" rtl="0" eaLnBrk="1" fontAlgn="base" latinLnBrk="0" hangingPunct="1">
              <a:lnSpc>
                <a:spcPct val="100000"/>
              </a:lnSpc>
              <a:spcBef>
                <a:spcPct val="0"/>
              </a:spcBef>
              <a:spcAft>
                <a:spcPct val="0"/>
              </a:spcAft>
              <a:buClrTx/>
              <a:buSzTx/>
              <a:buFontTx/>
              <a:buNone/>
              <a:tabLst/>
            </a:pPr>
            <a:r>
              <a:rPr kumimoji="0" lang="ru-RU" sz="1600" b="0" i="1" u="none" strike="noStrike" cap="none" normalizeH="0" baseline="0" dirty="0" smtClean="0">
                <a:ln>
                  <a:noFill/>
                </a:ln>
                <a:solidFill>
                  <a:srgbClr val="000000"/>
                </a:solidFill>
                <a:effectLst/>
                <a:ea typeface="Times New Roman" pitchFamily="18" charset="0"/>
                <a:cs typeface="Arial" pitchFamily="34" charset="0"/>
              </a:rPr>
              <a:t>Главное</a:t>
            </a:r>
            <a:r>
              <a:rPr kumimoji="0" lang="en-US" sz="1600" b="0" i="1" u="none" strike="noStrike" cap="none" normalizeH="0" baseline="0" dirty="0" smtClean="0">
                <a:ln>
                  <a:noFill/>
                </a:ln>
                <a:solidFill>
                  <a:srgbClr val="000000"/>
                </a:solidFill>
                <a:effectLst/>
                <a:ea typeface="Times New Roman" pitchFamily="18" charset="0"/>
                <a:cs typeface="Arial" pitchFamily="34" charset="0"/>
              </a:rPr>
              <a:t> </a:t>
            </a:r>
            <a:r>
              <a:rPr kumimoji="0" lang="ru-RU" sz="1600" b="0" i="1" u="none" strike="noStrike" cap="none" normalizeH="0" baseline="0" dirty="0" smtClean="0">
                <a:ln>
                  <a:noFill/>
                </a:ln>
                <a:solidFill>
                  <a:srgbClr val="000000"/>
                </a:solidFill>
                <a:effectLst/>
                <a:ea typeface="Times New Roman" pitchFamily="18" charset="0"/>
                <a:cs typeface="Arial" pitchFamily="34" charset="0"/>
              </a:rPr>
              <a:t>окно</a:t>
            </a:r>
            <a:r>
              <a:rPr kumimoji="0" lang="en-US" sz="1600" b="0" i="1" u="none" strike="noStrike" cap="none" normalizeH="0" baseline="0" dirty="0" smtClean="0">
                <a:ln>
                  <a:noFill/>
                </a:ln>
                <a:solidFill>
                  <a:srgbClr val="000000"/>
                </a:solidFill>
                <a:effectLst/>
                <a:ea typeface="Times New Roman" pitchFamily="18" charset="0"/>
                <a:cs typeface="Arial" pitchFamily="34" charset="0"/>
              </a:rPr>
              <a:t> </a:t>
            </a:r>
            <a:r>
              <a:rPr kumimoji="0" lang="en-US" sz="1600" b="0" i="1" u="none" strike="noStrike" cap="none" normalizeH="0" baseline="0" dirty="0" err="1" smtClean="0">
                <a:ln>
                  <a:noFill/>
                </a:ln>
                <a:solidFill>
                  <a:srgbClr val="000000"/>
                </a:solidFill>
                <a:effectLst/>
                <a:ea typeface="Times New Roman" pitchFamily="18" charset="0"/>
                <a:cs typeface="Arial" pitchFamily="34" charset="0"/>
              </a:rPr>
              <a:t>Kaspersky</a:t>
            </a:r>
            <a:r>
              <a:rPr kumimoji="0" lang="en-US" sz="1600" b="0" i="1" u="none" strike="noStrike" cap="none" normalizeH="0" baseline="0" dirty="0" smtClean="0">
                <a:ln>
                  <a:noFill/>
                </a:ln>
                <a:solidFill>
                  <a:srgbClr val="000000"/>
                </a:solidFill>
                <a:effectLst/>
                <a:ea typeface="Times New Roman" pitchFamily="18" charset="0"/>
                <a:cs typeface="Arial" pitchFamily="34" charset="0"/>
              </a:rPr>
              <a:t> Internet Security</a:t>
            </a:r>
            <a:endParaRPr kumimoji="0" lang="ru-RU" sz="1600" b="0" i="0" u="none" strike="noStrike" cap="none" normalizeH="0" baseline="0" dirty="0" smtClean="0">
              <a:ln>
                <a:noFill/>
              </a:ln>
              <a:solidFill>
                <a:schemeClr val="tx1"/>
              </a:solidFill>
              <a:effectLst/>
              <a:cs typeface="Arial" pitchFamily="34" charset="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ea typeface="Times New Roman" pitchFamily="18" charset="0"/>
                <a:cs typeface="Arial" pitchFamily="34" charset="0"/>
              </a:rPr>
              <a:t>Настроить родительский контроль в </a:t>
            </a:r>
            <a:r>
              <a:rPr kumimoji="0" lang="ru-RU" sz="1600" b="0" i="0" u="none" strike="noStrike" cap="none" normalizeH="0" baseline="0" dirty="0" err="1" smtClean="0">
                <a:ln>
                  <a:noFill/>
                </a:ln>
                <a:solidFill>
                  <a:srgbClr val="000000"/>
                </a:solidFill>
                <a:effectLst/>
                <a:ea typeface="Times New Roman" pitchFamily="18" charset="0"/>
                <a:cs typeface="Arial" pitchFamily="34" charset="0"/>
              </a:rPr>
              <a:t>Kaspersky</a:t>
            </a:r>
            <a:r>
              <a:rPr kumimoji="0" lang="ru-RU" sz="1600" b="0" i="0" u="none" strike="noStrike" cap="none" normalizeH="0" baseline="0" dirty="0" smtClean="0">
                <a:ln>
                  <a:noFill/>
                </a:ln>
                <a:solidFill>
                  <a:srgbClr val="000000"/>
                </a:solidFill>
                <a:effectLst/>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ea typeface="Times New Roman" pitchFamily="18" charset="0"/>
                <a:cs typeface="Arial" pitchFamily="34" charset="0"/>
              </a:rPr>
              <a:t>Internet</a:t>
            </a:r>
            <a:r>
              <a:rPr kumimoji="0" lang="ru-RU" sz="1600" b="0" i="0" u="none" strike="noStrike" cap="none" normalizeH="0" baseline="0" dirty="0" smtClean="0">
                <a:ln>
                  <a:noFill/>
                </a:ln>
                <a:solidFill>
                  <a:srgbClr val="000000"/>
                </a:solidFill>
                <a:effectLst/>
                <a:ea typeface="Times New Roman" pitchFamily="18" charset="0"/>
                <a:cs typeface="Arial" pitchFamily="34" charset="0"/>
              </a:rPr>
              <a:t> </a:t>
            </a:r>
            <a:r>
              <a:rPr kumimoji="0" lang="ru-RU" sz="1600" b="0" i="0" u="none" strike="noStrike" cap="none" normalizeH="0" baseline="0" dirty="0" err="1" smtClean="0">
                <a:ln>
                  <a:noFill/>
                </a:ln>
                <a:solidFill>
                  <a:srgbClr val="000000"/>
                </a:solidFill>
                <a:effectLst/>
                <a:ea typeface="Times New Roman" pitchFamily="18" charset="0"/>
                <a:cs typeface="Arial" pitchFamily="34" charset="0"/>
              </a:rPr>
              <a:t>Security</a:t>
            </a:r>
            <a:r>
              <a:rPr kumimoji="0" lang="ru-RU" sz="1600" b="0" i="0" u="none" strike="noStrike" cap="none" normalizeH="0" baseline="0" dirty="0" smtClean="0">
                <a:ln>
                  <a:noFill/>
                </a:ln>
                <a:solidFill>
                  <a:srgbClr val="000000"/>
                </a:solidFill>
                <a:effectLst/>
                <a:ea typeface="Times New Roman" pitchFamily="18" charset="0"/>
                <a:cs typeface="Arial" pitchFamily="34" charset="0"/>
              </a:rPr>
              <a:t> очень просто. Достаточно в окне модуля «Родительский контроль» выбрать учетную запись ребенка и отрегулировать настройки. Таким способом можно ограничить время работы ребенка на компьютере либо в Сети, составив расписание и/или ограничив отводимое на это суммарное время в сутки, а также определить разрешенные/запрещенные </a:t>
            </a:r>
            <a:r>
              <a:rPr kumimoji="0" lang="ru-RU" sz="1600" b="0" i="0" u="none" strike="noStrike" cap="none" normalizeH="0" baseline="0" dirty="0" smtClean="0">
                <a:ln>
                  <a:noFill/>
                </a:ln>
                <a:solidFill>
                  <a:srgbClr val="000000"/>
                </a:solidFill>
                <a:effectLst/>
                <a:ea typeface="Times New Roman" pitchFamily="18" charset="0"/>
                <a:cs typeface="Arial" pitchFamily="34" charset="0"/>
              </a:rPr>
              <a:t> для  использования </a:t>
            </a:r>
            <a:r>
              <a:rPr kumimoji="0" lang="ru-RU" sz="1600" b="0" i="0" u="none" strike="noStrike" cap="none" normalizeH="0" baseline="0" dirty="0" smtClean="0">
                <a:ln>
                  <a:noFill/>
                </a:ln>
                <a:solidFill>
                  <a:srgbClr val="000000"/>
                </a:solidFill>
                <a:effectLst/>
                <a:ea typeface="Times New Roman" pitchFamily="18" charset="0"/>
                <a:cs typeface="Arial" pitchFamily="34" charset="0"/>
              </a:rPr>
              <a:t>приложения (в том числе по времени).</a:t>
            </a:r>
            <a:endParaRPr kumimoji="0" lang="ru-RU" sz="16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l="2197" t="2929" r="6250" b="6250"/>
          <a:stretch>
            <a:fillRect/>
          </a:stretch>
        </p:blipFill>
        <p:spPr bwMode="auto">
          <a:xfrm>
            <a:off x="1428728" y="2928935"/>
            <a:ext cx="6357982" cy="3929066"/>
          </a:xfrm>
          <a:prstGeom prst="rect">
            <a:avLst/>
          </a:prstGeom>
          <a:noFill/>
          <a:ln w="9525">
            <a:noFill/>
            <a:miter lim="800000"/>
            <a:headEnd/>
            <a:tailEnd/>
          </a:ln>
          <a:effectLst/>
        </p:spPr>
      </p:pic>
      <p:sp>
        <p:nvSpPr>
          <p:cNvPr id="3" name="Прямоугольник 2"/>
          <p:cNvSpPr/>
          <p:nvPr/>
        </p:nvSpPr>
        <p:spPr>
          <a:xfrm>
            <a:off x="0" y="12680"/>
            <a:ext cx="9144000" cy="2954655"/>
          </a:xfrm>
          <a:prstGeom prst="rect">
            <a:avLst/>
          </a:prstGeom>
        </p:spPr>
        <p:txBody>
          <a:bodyPr wrap="square">
            <a:spAutoFit/>
          </a:bodyPr>
          <a:lstStyle/>
          <a:p>
            <a:r>
              <a:rPr lang="ru-RU" sz="2400" b="1" dirty="0" err="1" smtClean="0">
                <a:solidFill>
                  <a:srgbClr val="0000FF"/>
                </a:solidFill>
              </a:rPr>
              <a:t>KinderGate</a:t>
            </a:r>
            <a:r>
              <a:rPr lang="ru-RU" sz="2400" b="1" dirty="0" smtClean="0">
                <a:solidFill>
                  <a:srgbClr val="0000FF"/>
                </a:solidFill>
              </a:rPr>
              <a:t> Родительский Контроль </a:t>
            </a:r>
            <a:r>
              <a:rPr lang="ru-RU" dirty="0" smtClean="0"/>
              <a:t/>
            </a:r>
            <a:br>
              <a:rPr lang="ru-RU" dirty="0" smtClean="0"/>
            </a:br>
            <a:r>
              <a:rPr lang="ru-RU" dirty="0" smtClean="0"/>
              <a:t>Использование</a:t>
            </a:r>
            <a:r>
              <a:rPr lang="ru-RU" b="1" dirty="0" smtClean="0"/>
              <a:t> </a:t>
            </a:r>
            <a:r>
              <a:rPr lang="ru-RU" b="1" dirty="0" err="1" smtClean="0"/>
              <a:t>KinderGate</a:t>
            </a:r>
            <a:r>
              <a:rPr lang="ru-RU" dirty="0" smtClean="0"/>
              <a:t> дает родителям возможность запретить посещение не только «взрослых» сайтов, но и целого ряда ресурсов, посещение которых они посчитают нецелесообразным или даже вредным. </a:t>
            </a:r>
          </a:p>
          <a:p>
            <a:r>
              <a:rPr lang="ru-RU" dirty="0" smtClean="0"/>
              <a:t>У родителей будет возможность ознакомиться с сайтами, которые ребенок посещал и, при необходимости, заблокировать их. </a:t>
            </a:r>
            <a:br>
              <a:rPr lang="ru-RU" dirty="0" smtClean="0"/>
            </a:br>
            <a:r>
              <a:rPr lang="ru-RU" dirty="0" smtClean="0"/>
              <a:t>Технология </a:t>
            </a:r>
            <a:r>
              <a:rPr lang="ru-RU" b="1" dirty="0" err="1" smtClean="0"/>
              <a:t>Entensys</a:t>
            </a:r>
            <a:r>
              <a:rPr lang="ru-RU" b="1" dirty="0" smtClean="0"/>
              <a:t> URL </a:t>
            </a:r>
            <a:r>
              <a:rPr lang="ru-RU" b="1" dirty="0" err="1" smtClean="0"/>
              <a:t>Filtering</a:t>
            </a:r>
            <a:r>
              <a:rPr lang="ru-RU" dirty="0" smtClean="0"/>
              <a:t>, которую использует программа </a:t>
            </a:r>
            <a:r>
              <a:rPr lang="ru-RU" dirty="0" err="1" smtClean="0"/>
              <a:t>KinderGate</a:t>
            </a:r>
            <a:r>
              <a:rPr lang="ru-RU" dirty="0" smtClean="0"/>
              <a:t> Родительский Контроль, предусматривает использование большой базы данных, в которую включено около </a:t>
            </a:r>
            <a:r>
              <a:rPr lang="ru-RU" b="1" dirty="0" smtClean="0"/>
              <a:t>полумиллиарда нежелательных сайтов</a:t>
            </a:r>
            <a:r>
              <a:rPr lang="ru-RU" dirty="0" smtClean="0"/>
              <a:t>, причем, база эта постоянно обновляется, что дает возможность оградить вашего ребенка от вредной для него информации.</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2820196"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426EC0"/>
                </a:solidFill>
                <a:effectLst/>
                <a:ea typeface="Calibri" pitchFamily="34" charset="0"/>
                <a:cs typeface="Tahoma" pitchFamily="34" charset="0"/>
                <a:hlinkClick r:id="rId2"/>
              </a:rPr>
              <a:t>«Интернет Цензор»</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cs typeface="Arial" pitchFamily="34" charset="0"/>
            </a:endParaRPr>
          </a:p>
        </p:txBody>
      </p:sp>
      <p:sp>
        <p:nvSpPr>
          <p:cNvPr id="1025" name="AutoShape 1"/>
          <p:cNvSpPr>
            <a:spLocks noChangeAspect="1" noChangeArrowheads="1"/>
          </p:cNvSpPr>
          <p:nvPr/>
        </p:nvSpPr>
        <p:spPr bwMode="auto">
          <a:xfrm>
            <a:off x="0" y="45720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8" name="Picture 4"/>
          <p:cNvPicPr>
            <a:picLocks noChangeAspect="1" noChangeArrowheads="1"/>
          </p:cNvPicPr>
          <p:nvPr/>
        </p:nvPicPr>
        <p:blipFill>
          <a:blip r:embed="rId3"/>
          <a:srcRect l="6592" t="16602" r="9179" b="8202"/>
          <a:stretch>
            <a:fillRect/>
          </a:stretch>
        </p:blipFill>
        <p:spPr bwMode="auto">
          <a:xfrm>
            <a:off x="500034" y="1357274"/>
            <a:ext cx="8215370" cy="5500726"/>
          </a:xfrm>
          <a:prstGeom prst="rect">
            <a:avLst/>
          </a:prstGeom>
          <a:noFill/>
          <a:ln w="9525">
            <a:noFill/>
            <a:miter lim="800000"/>
            <a:headEnd/>
            <a:tailEnd/>
          </a:ln>
          <a:effectLst/>
        </p:spPr>
      </p:pic>
      <p:sp>
        <p:nvSpPr>
          <p:cNvPr id="1027" name="Rectangle 3"/>
          <p:cNvSpPr>
            <a:spLocks noChangeArrowheads="1"/>
          </p:cNvSpPr>
          <p:nvPr/>
        </p:nvSpPr>
        <p:spPr bwMode="auto">
          <a:xfrm>
            <a:off x="0" y="500042"/>
            <a:ext cx="9144000" cy="1169551"/>
          </a:xfrm>
          <a:prstGeom prst="rect">
            <a:avLst/>
          </a:prstGeom>
          <a:solidFill>
            <a:srgbClr val="E6ECF4"/>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ea typeface="Calibri" pitchFamily="34" charset="0"/>
                <a:cs typeface="Tahoma" pitchFamily="34" charset="0"/>
              </a:rPr>
              <a:t> В основе работы программы лежит технология "белых списков", гарантирующая 100% защиту от опасных и нежелательных материалов.</a:t>
            </a:r>
            <a:endParaRPr kumimoji="0" lang="ru-RU"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ea typeface="Calibri" pitchFamily="34" charset="0"/>
                <a:cs typeface="Tahoma" pitchFamily="34" charset="0"/>
              </a:rPr>
              <a:t>Программа содержит уникальные вручную проверенные "белые списки", включающие все безопасные сайты Рунета и основные иностранные ресурсы.</a:t>
            </a:r>
            <a:endParaRPr kumimoji="0" lang="ru-RU"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FF00"/>
                </a:solidFill>
                <a:effectLst/>
                <a:ea typeface="Calibri" pitchFamily="34" charset="0"/>
                <a:cs typeface="Tahoma" pitchFamily="34" charset="0"/>
              </a:rPr>
              <a:t>Бесплатная программа</a:t>
            </a:r>
            <a:endParaRPr kumimoji="0" lang="ru-RU" sz="14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l="2929" t="16601" r="6250" b="6250"/>
          <a:stretch>
            <a:fillRect/>
          </a:stretch>
        </p:blipFill>
        <p:spPr bwMode="auto">
          <a:xfrm>
            <a:off x="0" y="571480"/>
            <a:ext cx="8858280" cy="5643578"/>
          </a:xfrm>
          <a:prstGeom prst="rect">
            <a:avLst/>
          </a:prstGeom>
          <a:noFill/>
          <a:ln w="9525">
            <a:noFill/>
            <a:miter lim="800000"/>
            <a:headEnd/>
            <a:tailEnd/>
          </a:ln>
          <a:effectLst/>
        </p:spPr>
      </p:pic>
      <p:sp>
        <p:nvSpPr>
          <p:cNvPr id="15363" name="Rectangle 3"/>
          <p:cNvSpPr>
            <a:spLocks noChangeArrowheads="1"/>
          </p:cNvSpPr>
          <p:nvPr/>
        </p:nvSpPr>
        <p:spPr bwMode="auto">
          <a:xfrm>
            <a:off x="0" y="1"/>
            <a:ext cx="657226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426EC0"/>
                </a:solidFill>
                <a:effectLst/>
                <a:ea typeface="Calibri" pitchFamily="34" charset="0"/>
                <a:cs typeface="Tahoma" pitchFamily="34" charset="0"/>
                <a:hlinkClick r:id="rId3"/>
              </a:rPr>
              <a:t>Система контроля доступа к интернету </a:t>
            </a:r>
            <a:r>
              <a:rPr kumimoji="0" lang="ru-RU" sz="2400" b="1" i="0" u="none" strike="noStrike" cap="none" normalizeH="0" baseline="0" dirty="0" err="1" smtClean="0">
                <a:ln>
                  <a:noFill/>
                </a:ln>
                <a:solidFill>
                  <a:srgbClr val="426EC0"/>
                </a:solidFill>
                <a:effectLst/>
                <a:ea typeface="Calibri" pitchFamily="34" charset="0"/>
                <a:cs typeface="Tahoma" pitchFamily="34" charset="0"/>
                <a:hlinkClick r:id="rId3"/>
              </a:rPr>
              <a:t>Rejector</a:t>
            </a:r>
            <a:endParaRPr kumimoji="0" lang="ru-RU" sz="2400" b="0" i="0" u="none" strike="noStrike" cap="none" normalizeH="0" baseline="0" dirty="0" smtClean="0">
              <a:ln>
                <a:noFill/>
              </a:ln>
              <a:solidFill>
                <a:schemeClr val="tx1"/>
              </a:solidFill>
              <a:effectLst/>
              <a:cs typeface="Arial" pitchFamily="34" charset="0"/>
            </a:endParaRPr>
          </a:p>
        </p:txBody>
      </p:sp>
      <p:sp>
        <p:nvSpPr>
          <p:cNvPr id="15364" name="Rectangle 4"/>
          <p:cNvSpPr>
            <a:spLocks noChangeArrowheads="1"/>
          </p:cNvSpPr>
          <p:nvPr/>
        </p:nvSpPr>
        <p:spPr bwMode="auto">
          <a:xfrm>
            <a:off x="0" y="3811012"/>
            <a:ext cx="5786446" cy="3046988"/>
          </a:xfrm>
          <a:prstGeom prst="rect">
            <a:avLst/>
          </a:prstGeom>
          <a:solidFill>
            <a:schemeClr val="bg1">
              <a:alpha val="39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glow rad="101600">
                    <a:schemeClr val="bg1">
                      <a:alpha val="60000"/>
                    </a:schemeClr>
                  </a:glow>
                </a:effectLst>
                <a:ea typeface="Calibri" pitchFamily="34" charset="0"/>
                <a:cs typeface="Tahoma" pitchFamily="34" charset="0"/>
              </a:rPr>
              <a:t>Вам необходимо зарегистрироваться на сайте </a:t>
            </a:r>
            <a:r>
              <a:rPr kumimoji="0" lang="ru-RU" sz="1600" b="1" i="0" u="none" strike="noStrike" cap="none" normalizeH="0" baseline="0" dirty="0" err="1" smtClean="0">
                <a:ln>
                  <a:noFill/>
                </a:ln>
                <a:solidFill>
                  <a:srgbClr val="000000"/>
                </a:solidFill>
                <a:effectLst>
                  <a:glow rad="101600">
                    <a:schemeClr val="bg1">
                      <a:alpha val="60000"/>
                    </a:schemeClr>
                  </a:glow>
                </a:effectLst>
                <a:ea typeface="Calibri" pitchFamily="34" charset="0"/>
                <a:cs typeface="Tahoma" pitchFamily="34" charset="0"/>
              </a:rPr>
              <a:t>Rejector</a:t>
            </a:r>
            <a:r>
              <a:rPr kumimoji="0" lang="ru-RU" sz="1600" b="1" i="0" u="none" strike="noStrike" cap="none" normalizeH="0" baseline="0" dirty="0" smtClean="0">
                <a:ln>
                  <a:noFill/>
                </a:ln>
                <a:solidFill>
                  <a:srgbClr val="000000"/>
                </a:solidFill>
                <a:effectLst>
                  <a:glow rad="101600">
                    <a:schemeClr val="bg1">
                      <a:alpha val="60000"/>
                    </a:schemeClr>
                  </a:glow>
                </a:effectLst>
                <a:ea typeface="Calibri" pitchFamily="34" charset="0"/>
                <a:cs typeface="Tahoma" pitchFamily="34" charset="0"/>
              </a:rPr>
              <a:t> и в дальнейшем каждый запрос проверяется на соответствие вашим настройкам, такие как запрещенные категории или сайты, разрешенные или запрещенные сайты, списки закладок или сайты мошенники, и в случае подтверждения блокирования, запрос перенаправляется на страницу запрета.</a:t>
            </a:r>
            <a:endParaRPr kumimoji="0" lang="ru-RU" sz="1600" b="1" i="0" u="none" strike="noStrike" cap="none" normalizeH="0" baseline="0" dirty="0" smtClean="0">
              <a:ln>
                <a:noFill/>
              </a:ln>
              <a:solidFill>
                <a:schemeClr val="tx1"/>
              </a:solidFill>
              <a:effectLst>
                <a:glow rad="101600">
                  <a:schemeClr val="bg1">
                    <a:alpha val="60000"/>
                  </a:schemeClr>
                </a:glow>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glow rad="101600">
                    <a:schemeClr val="bg1">
                      <a:alpha val="60000"/>
                    </a:schemeClr>
                  </a:glow>
                </a:effectLst>
                <a:ea typeface="Calibri" pitchFamily="34" charset="0"/>
                <a:cs typeface="Tahoma" pitchFamily="34" charset="0"/>
              </a:rPr>
              <a:t>Возможности программы:</a:t>
            </a:r>
            <a:endParaRPr kumimoji="0" lang="ru-RU" sz="1600" b="1" i="0" u="none" strike="noStrike" cap="none" normalizeH="0" baseline="0" dirty="0" smtClean="0">
              <a:ln>
                <a:noFill/>
              </a:ln>
              <a:solidFill>
                <a:schemeClr val="tx1"/>
              </a:solidFill>
              <a:effectLst>
                <a:glow rad="101600">
                  <a:schemeClr val="bg1">
                    <a:alpha val="60000"/>
                  </a:schemeClr>
                </a:glow>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600" b="1" i="0" u="none" strike="noStrike" cap="none" normalizeH="0" baseline="0" dirty="0" smtClean="0">
                <a:ln>
                  <a:noFill/>
                </a:ln>
                <a:solidFill>
                  <a:srgbClr val="000000"/>
                </a:solidFill>
                <a:effectLst>
                  <a:glow rad="101600">
                    <a:schemeClr val="bg1">
                      <a:alpha val="60000"/>
                    </a:schemeClr>
                  </a:glow>
                </a:effectLst>
                <a:ea typeface="Calibri" pitchFamily="34" charset="0"/>
                <a:cs typeface="Tahoma" pitchFamily="34" charset="0"/>
              </a:rPr>
              <a:t>Ограничение доступа детей к нежелательным сайтам</a:t>
            </a:r>
            <a:endParaRPr kumimoji="0" lang="ru-RU" sz="1600" b="1" i="0" u="none" strike="noStrike" cap="none" normalizeH="0" baseline="0" dirty="0" smtClean="0">
              <a:ln>
                <a:noFill/>
              </a:ln>
              <a:solidFill>
                <a:schemeClr val="tx1"/>
              </a:solidFill>
              <a:effectLst>
                <a:glow rad="101600">
                  <a:schemeClr val="bg1">
                    <a:alpha val="60000"/>
                  </a:schemeClr>
                </a:glow>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600" b="1" i="0" u="none" strike="noStrike" cap="none" normalizeH="0" baseline="0" dirty="0" smtClean="0">
                <a:ln>
                  <a:noFill/>
                </a:ln>
                <a:solidFill>
                  <a:srgbClr val="000000"/>
                </a:solidFill>
                <a:effectLst>
                  <a:glow rad="101600">
                    <a:schemeClr val="bg1">
                      <a:alpha val="60000"/>
                    </a:schemeClr>
                  </a:glow>
                </a:effectLst>
                <a:ea typeface="Calibri" pitchFamily="34" charset="0"/>
                <a:cs typeface="Tahoma" pitchFamily="34" charset="0"/>
              </a:rPr>
              <a:t>Простое управление</a:t>
            </a:r>
            <a:endParaRPr kumimoji="0" lang="ru-RU" sz="1600" b="1" i="0" u="none" strike="noStrike" cap="none" normalizeH="0" baseline="0" dirty="0" smtClean="0">
              <a:ln>
                <a:noFill/>
              </a:ln>
              <a:solidFill>
                <a:schemeClr val="tx1"/>
              </a:solidFill>
              <a:effectLst>
                <a:glow rad="101600">
                  <a:schemeClr val="bg1">
                    <a:alpha val="60000"/>
                  </a:schemeClr>
                </a:glow>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600" b="1" i="0" u="none" strike="noStrike" cap="none" normalizeH="0" baseline="0" dirty="0" smtClean="0">
                <a:ln>
                  <a:noFill/>
                </a:ln>
                <a:solidFill>
                  <a:srgbClr val="000000"/>
                </a:solidFill>
                <a:effectLst>
                  <a:glow rad="101600">
                    <a:schemeClr val="bg1">
                      <a:alpha val="60000"/>
                    </a:schemeClr>
                  </a:glow>
                </a:effectLst>
                <a:ea typeface="Calibri" pitchFamily="34" charset="0"/>
                <a:cs typeface="Tahoma" pitchFamily="34" charset="0"/>
              </a:rPr>
              <a:t>Защита от вирусов</a:t>
            </a:r>
            <a:endParaRPr kumimoji="0" lang="ru-RU" sz="1600" b="1" i="0" u="none" strike="noStrike" cap="none" normalizeH="0" baseline="0" dirty="0" smtClean="0">
              <a:ln>
                <a:noFill/>
              </a:ln>
              <a:solidFill>
                <a:schemeClr val="tx1"/>
              </a:solidFill>
              <a:effectLst>
                <a:glow rad="101600">
                  <a:schemeClr val="bg1">
                    <a:alpha val="60000"/>
                  </a:schemeClr>
                </a:glow>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600" b="1" i="0" u="none" strike="noStrike" cap="none" normalizeH="0" baseline="0" dirty="0" smtClean="0">
                <a:ln>
                  <a:noFill/>
                </a:ln>
                <a:solidFill>
                  <a:srgbClr val="000000"/>
                </a:solidFill>
                <a:effectLst>
                  <a:glow rad="101600">
                    <a:schemeClr val="bg1">
                      <a:alpha val="60000"/>
                    </a:schemeClr>
                  </a:glow>
                </a:effectLst>
                <a:ea typeface="Calibri" pitchFamily="34" charset="0"/>
                <a:cs typeface="Tahoma" pitchFamily="34" charset="0"/>
              </a:rPr>
              <a:t>Коррекция ввода неправильных адресов</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600" b="1" i="0" u="none" strike="noStrike" cap="none" normalizeH="0" baseline="0" dirty="0" smtClean="0">
                <a:ln>
                  <a:noFill/>
                </a:ln>
                <a:solidFill>
                  <a:srgbClr val="000000"/>
                </a:solidFill>
                <a:effectLst>
                  <a:glow rad="101600">
                    <a:schemeClr val="bg1">
                      <a:alpha val="60000"/>
                    </a:schemeClr>
                  </a:glow>
                </a:effectLst>
                <a:ea typeface="Calibri" pitchFamily="34" charset="0"/>
                <a:cs typeface="Tahoma" pitchFamily="34" charset="0"/>
              </a:rPr>
              <a:t>Статистика использования Интернет</a:t>
            </a:r>
            <a:r>
              <a:rPr kumimoji="0" lang="ru-RU" sz="1600" b="1" i="0" u="none" strike="noStrike" cap="none" normalizeH="0" baseline="0" dirty="0" smtClean="0">
                <a:ln>
                  <a:noFill/>
                </a:ln>
                <a:solidFill>
                  <a:schemeClr val="tx1"/>
                </a:solidFill>
                <a:effectLst>
                  <a:glow rad="101600">
                    <a:schemeClr val="bg1">
                      <a:alpha val="60000"/>
                    </a:schemeClr>
                  </a:glow>
                </a:effectLst>
                <a:cs typeface="Arial" pitchFamily="34" charset="0"/>
              </a:rPr>
              <a:t> </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TotalTime>
  <Words>352</Words>
  <Application>Microsoft Office PowerPoint</Application>
  <PresentationFormat>Экран (4:3)</PresentationFormat>
  <Paragraphs>72</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Родительский контроль в сети Интернет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Обзор бесплатных программ родительского контроля</dc:title>
  <dc:creator>ПК</dc:creator>
  <cp:lastModifiedBy>ПК</cp:lastModifiedBy>
  <cp:revision>26</cp:revision>
  <dcterms:created xsi:type="dcterms:W3CDTF">2016-10-10T11:01:28Z</dcterms:created>
  <dcterms:modified xsi:type="dcterms:W3CDTF">2016-10-19T10:27:05Z</dcterms:modified>
</cp:coreProperties>
</file>